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9" r:id="rId4"/>
    <p:sldId id="258" r:id="rId5"/>
    <p:sldId id="275" r:id="rId6"/>
    <p:sldId id="270" r:id="rId7"/>
    <p:sldId id="274" r:id="rId8"/>
    <p:sldId id="277" r:id="rId9"/>
    <p:sldId id="271" r:id="rId10"/>
    <p:sldId id="272" r:id="rId11"/>
    <p:sldId id="291" r:id="rId12"/>
    <p:sldId id="278" r:id="rId13"/>
    <p:sldId id="273" r:id="rId14"/>
    <p:sldId id="287" r:id="rId15"/>
    <p:sldId id="288" r:id="rId16"/>
    <p:sldId id="260" r:id="rId17"/>
    <p:sldId id="257" r:id="rId18"/>
    <p:sldId id="262" r:id="rId19"/>
    <p:sldId id="261" r:id="rId20"/>
    <p:sldId id="276" r:id="rId21"/>
    <p:sldId id="264" r:id="rId22"/>
    <p:sldId id="280" r:id="rId23"/>
    <p:sldId id="265" r:id="rId24"/>
    <p:sldId id="263" r:id="rId25"/>
    <p:sldId id="266" r:id="rId26"/>
    <p:sldId id="281" r:id="rId27"/>
    <p:sldId id="268" r:id="rId28"/>
    <p:sldId id="282" r:id="rId29"/>
    <p:sldId id="289" r:id="rId30"/>
    <p:sldId id="269" r:id="rId31"/>
    <p:sldId id="283" r:id="rId32"/>
    <p:sldId id="267" r:id="rId33"/>
    <p:sldId id="290" r:id="rId34"/>
    <p:sldId id="284" r:id="rId35"/>
    <p:sldId id="285" r:id="rId36"/>
    <p:sldId id="286"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33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3726C5-E336-4C4F-BFD5-6FAFD64974AB}" type="datetimeFigureOut">
              <a:rPr lang="cs-CZ" smtClean="0"/>
              <a:t>23.03.2019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1449891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3726C5-E336-4C4F-BFD5-6FAFD64974AB}" type="datetimeFigureOut">
              <a:rPr lang="cs-CZ" smtClean="0"/>
              <a:t>23.03.2019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3166839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3726C5-E336-4C4F-BFD5-6FAFD64974AB}" type="datetimeFigureOut">
              <a:rPr lang="cs-CZ" smtClean="0"/>
              <a:t>23.03.2019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353196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3726C5-E336-4C4F-BFD5-6FAFD64974AB}" type="datetimeFigureOut">
              <a:rPr lang="cs-CZ" smtClean="0"/>
              <a:t>23.03.2019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352062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3726C5-E336-4C4F-BFD5-6FAFD64974AB}" type="datetimeFigureOut">
              <a:rPr lang="cs-CZ" smtClean="0"/>
              <a:t>23.03.2019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4186970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3726C5-E336-4C4F-BFD5-6FAFD64974AB}" type="datetimeFigureOut">
              <a:rPr lang="cs-CZ" smtClean="0"/>
              <a:t>23.03.2019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215674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3726C5-E336-4C4F-BFD5-6FAFD64974AB}" type="datetimeFigureOut">
              <a:rPr lang="cs-CZ" smtClean="0"/>
              <a:t>23.03.2019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1934729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3726C5-E336-4C4F-BFD5-6FAFD64974AB}" type="datetimeFigureOut">
              <a:rPr lang="cs-CZ" smtClean="0"/>
              <a:t>23.03.2019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102720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3726C5-E336-4C4F-BFD5-6FAFD64974AB}" type="datetimeFigureOut">
              <a:rPr lang="cs-CZ" smtClean="0"/>
              <a:t>23.03.2019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2225393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3726C5-E336-4C4F-BFD5-6FAFD64974AB}" type="datetimeFigureOut">
              <a:rPr lang="cs-CZ" smtClean="0"/>
              <a:t>23.03.2019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385128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3726C5-E336-4C4F-BFD5-6FAFD64974AB}" type="datetimeFigureOut">
              <a:rPr lang="cs-CZ" smtClean="0"/>
              <a:t>23.03.2019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C396756-454D-45E6-86C7-FEEDF8390F74}" type="slidenum">
              <a:rPr lang="cs-CZ" smtClean="0"/>
              <a:t>‹#›</a:t>
            </a:fld>
            <a:endParaRPr lang="cs-CZ"/>
          </a:p>
        </p:txBody>
      </p:sp>
    </p:spTree>
    <p:extLst>
      <p:ext uri="{BB962C8B-B14F-4D97-AF65-F5344CB8AC3E}">
        <p14:creationId xmlns:p14="http://schemas.microsoft.com/office/powerpoint/2010/main" val="2258541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726C5-E336-4C4F-BFD5-6FAFD64974AB}" type="datetimeFigureOut">
              <a:rPr lang="cs-CZ" smtClean="0"/>
              <a:t>23.03.2019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96756-454D-45E6-86C7-FEEDF8390F74}" type="slidenum">
              <a:rPr lang="cs-CZ" smtClean="0"/>
              <a:t>‹#›</a:t>
            </a:fld>
            <a:endParaRPr lang="cs-CZ"/>
          </a:p>
        </p:txBody>
      </p:sp>
    </p:spTree>
    <p:extLst>
      <p:ext uri="{BB962C8B-B14F-4D97-AF65-F5344CB8AC3E}">
        <p14:creationId xmlns:p14="http://schemas.microsoft.com/office/powerpoint/2010/main" val="3396565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53358"/>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5400" b="1" dirty="0" smtClean="0">
                <a:solidFill>
                  <a:schemeClr val="bg2">
                    <a:lumMod val="10000"/>
                  </a:schemeClr>
                </a:solidFill>
              </a:rPr>
              <a:t>Manželství a rodina</a:t>
            </a:r>
            <a:br>
              <a:rPr lang="cs-CZ" sz="5400" b="1" dirty="0" smtClean="0">
                <a:solidFill>
                  <a:schemeClr val="bg2">
                    <a:lumMod val="10000"/>
                  </a:schemeClr>
                </a:solidFill>
              </a:rPr>
            </a:br>
            <a:r>
              <a:rPr lang="cs-CZ" sz="5400" b="1" dirty="0" smtClean="0">
                <a:solidFill>
                  <a:schemeClr val="bg2">
                    <a:lumMod val="10000"/>
                  </a:schemeClr>
                </a:solidFill>
              </a:rPr>
              <a:t>v </a:t>
            </a:r>
            <a:r>
              <a:rPr lang="cs-CZ" sz="5400" b="1" dirty="0" err="1" smtClean="0">
                <a:solidFill>
                  <a:schemeClr val="bg2">
                    <a:lumMod val="10000"/>
                  </a:schemeClr>
                </a:solidFill>
              </a:rPr>
              <a:t>krollí</a:t>
            </a:r>
            <a:r>
              <a:rPr lang="cs-CZ" sz="5400" b="1" dirty="0" smtClean="0">
                <a:solidFill>
                  <a:schemeClr val="bg2">
                    <a:lumMod val="10000"/>
                  </a:schemeClr>
                </a:solidFill>
              </a:rPr>
              <a:t> komunitě</a:t>
            </a:r>
            <a:endParaRPr lang="cs-CZ" sz="5400" b="1" dirty="0">
              <a:solidFill>
                <a:schemeClr val="bg2">
                  <a:lumMod val="10000"/>
                </a:schemeClr>
              </a:solidFill>
            </a:endParaRPr>
          </a:p>
        </p:txBody>
      </p:sp>
      <p:sp>
        <p:nvSpPr>
          <p:cNvPr id="3" name="Podnadpis 2"/>
          <p:cNvSpPr>
            <a:spLocks noGrp="1"/>
          </p:cNvSpPr>
          <p:nvPr>
            <p:ph type="subTitle" idx="1"/>
          </p:nvPr>
        </p:nvSpPr>
        <p:spPr/>
        <p:txBody>
          <a:bodyPr/>
          <a:lstStyle/>
          <a:p>
            <a:r>
              <a:rPr lang="cs-CZ" dirty="0" smtClean="0">
                <a:solidFill>
                  <a:schemeClr val="accent1">
                    <a:lumMod val="60000"/>
                    <a:lumOff val="40000"/>
                  </a:schemeClr>
                </a:solidFill>
              </a:rPr>
              <a:t>Z deníčku Tomáše Fuka</a:t>
            </a:r>
            <a:endParaRPr lang="cs-CZ" dirty="0">
              <a:solidFill>
                <a:schemeClr val="accent1">
                  <a:lumMod val="60000"/>
                  <a:lumOff val="40000"/>
                </a:schemeClr>
              </a:solidFill>
            </a:endParaRPr>
          </a:p>
        </p:txBody>
      </p:sp>
    </p:spTree>
    <p:extLst>
      <p:ext uri="{BB962C8B-B14F-4D97-AF65-F5344CB8AC3E}">
        <p14:creationId xmlns:p14="http://schemas.microsoft.com/office/powerpoint/2010/main" val="1303033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5256584"/>
          </a:xfrm>
        </p:spPr>
        <p:txBody>
          <a:bodyPr>
            <a:noAutofit/>
          </a:bodyPr>
          <a:lstStyle/>
          <a:p>
            <a:pPr>
              <a:buFontTx/>
              <a:buChar char="-"/>
            </a:pPr>
            <a:r>
              <a:rPr lang="cs-CZ" sz="2000" dirty="0" smtClean="0"/>
              <a:t>Rituální propletení probíhá mezi nevěstou a ženichem, zaplétá je celá dospělá rodina („…obvykle proto, aby eliminovala pohlavní styky na minimum, tento akt může být velmi smyslný a vzrušivý pro oba mladé </a:t>
            </a:r>
            <a:r>
              <a:rPr lang="cs-CZ" sz="2000" dirty="0" err="1" smtClean="0"/>
              <a:t>krolly</a:t>
            </a:r>
            <a:r>
              <a:rPr lang="cs-CZ" sz="2000" dirty="0" smtClean="0"/>
              <a:t>, zároveň ale připomíná starším párům význam a krásu sexu…“ deník TF, 16. ledna)</a:t>
            </a:r>
          </a:p>
          <a:p>
            <a:pPr marL="0" indent="0">
              <a:buNone/>
            </a:pPr>
            <a:endParaRPr lang="cs-CZ" sz="2000" dirty="0" smtClean="0"/>
          </a:p>
          <a:p>
            <a:pPr>
              <a:buFontTx/>
              <a:buChar char="-"/>
            </a:pPr>
            <a:r>
              <a:rPr lang="cs-CZ" sz="2000" dirty="0" smtClean="0"/>
              <a:t>Ženichovi jsou zapleteny chlupy od brady po předkožku, od které vede dlouhý dred, ten se následně proplete s dredem z nevěstina rozkroku, protáhne se mezi jejíma nohama dozadu a za tento propletenec si nevěsta odvede ženicha do svého nového domu, který předtím vybavila kožešinami, kyjem a zásobou silného červeného vína.</a:t>
            </a:r>
          </a:p>
          <a:p>
            <a:pPr marL="0" indent="0">
              <a:buNone/>
            </a:pPr>
            <a:endParaRPr lang="cs-CZ" sz="2000" dirty="0"/>
          </a:p>
        </p:txBody>
      </p:sp>
    </p:spTree>
    <p:extLst>
      <p:ext uri="{BB962C8B-B14F-4D97-AF65-F5344CB8AC3E}">
        <p14:creationId xmlns:p14="http://schemas.microsoft.com/office/powerpoint/2010/main" val="538673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indent="0">
              <a:buNone/>
            </a:pPr>
            <a:r>
              <a:rPr lang="cs-CZ" sz="2200" dirty="0" smtClean="0"/>
              <a:t>„Krollové </a:t>
            </a:r>
            <a:r>
              <a:rPr lang="cs-CZ" sz="2200" dirty="0"/>
              <a:t>jsou v pletení až překvapivě obratní a dokáží vytvářet neskutečně komplikované pletence, k nejproslulejším patří jistě slavný </a:t>
            </a:r>
            <a:r>
              <a:rPr lang="cs-CZ" sz="2200" b="1" dirty="0"/>
              <a:t>pletenec z </a:t>
            </a:r>
            <a:r>
              <a:rPr lang="cs-CZ" sz="2200" b="1" dirty="0" err="1"/>
              <a:t>Bajé</a:t>
            </a:r>
            <a:r>
              <a:rPr lang="cs-CZ" sz="2200" b="1" dirty="0"/>
              <a:t> </a:t>
            </a:r>
            <a:r>
              <a:rPr lang="cs-CZ" sz="2200" dirty="0"/>
              <a:t>(</a:t>
            </a:r>
            <a:r>
              <a:rPr lang="cs-CZ" sz="2200" dirty="0" err="1"/>
              <a:t>Bajé</a:t>
            </a:r>
            <a:r>
              <a:rPr lang="cs-CZ" sz="2200" dirty="0"/>
              <a:t> = ta, která umí překvapit), byla to </a:t>
            </a:r>
            <a:r>
              <a:rPr lang="cs-CZ" sz="2200" dirty="0" err="1"/>
              <a:t>krollice</a:t>
            </a:r>
            <a:r>
              <a:rPr lang="cs-CZ" sz="2200" dirty="0"/>
              <a:t>, jejíž zručnost a náruživost se zapsaly hluboko do </a:t>
            </a:r>
            <a:r>
              <a:rPr lang="cs-CZ" sz="2200" dirty="0" err="1"/>
              <a:t>krollích</a:t>
            </a:r>
            <a:r>
              <a:rPr lang="cs-CZ" sz="2200" dirty="0"/>
              <a:t> bájí – námětem v pletenci se stali pářící se sobi a dva rybařící krtci, poutavá je barevnost, která využívá přirozené různorodé zbarvení chlupů na těle </a:t>
            </a:r>
            <a:r>
              <a:rPr lang="cs-CZ" sz="2200" dirty="0" err="1"/>
              <a:t>krollice</a:t>
            </a:r>
            <a:r>
              <a:rPr lang="cs-CZ" sz="2200" dirty="0" smtClean="0"/>
              <a:t>.“</a:t>
            </a:r>
          </a:p>
          <a:p>
            <a:pPr marL="0" indent="0">
              <a:buNone/>
            </a:pPr>
            <a:r>
              <a:rPr lang="cs-CZ" sz="2200" dirty="0" smtClean="0"/>
              <a:t>(Z deníku TF).</a:t>
            </a:r>
          </a:p>
          <a:p>
            <a:pPr marL="0" indent="0">
              <a:buNone/>
            </a:pPr>
            <a:endParaRPr lang="cs-CZ" sz="2200" dirty="0" smtClean="0"/>
          </a:p>
          <a:p>
            <a:pPr marL="0" indent="0">
              <a:buNone/>
            </a:pPr>
            <a:endParaRPr lang="cs-CZ" sz="2200" dirty="0"/>
          </a:p>
          <a:p>
            <a:pPr marL="0" indent="0">
              <a:buNone/>
            </a:pPr>
            <a:endParaRPr lang="cs-CZ" sz="2200" dirty="0"/>
          </a:p>
          <a:p>
            <a:pPr marL="0" indent="0">
              <a:buNone/>
            </a:pPr>
            <a:r>
              <a:rPr lang="cs-CZ" sz="2200" dirty="0" smtClean="0"/>
              <a:t>TF také zmiňuje, že pojem „zaplést se s někým“ tady dostává nový rozměr s dalekosáhlými důsledky – viz. Také „Gordický uzel“.</a:t>
            </a:r>
            <a:endParaRPr lang="cs-CZ" sz="2200" dirty="0"/>
          </a:p>
          <a:p>
            <a:pPr marL="0" indent="0">
              <a:buNone/>
            </a:pPr>
            <a:endParaRPr lang="cs-CZ" dirty="0"/>
          </a:p>
        </p:txBody>
      </p:sp>
    </p:spTree>
    <p:extLst>
      <p:ext uri="{BB962C8B-B14F-4D97-AF65-F5344CB8AC3E}">
        <p14:creationId xmlns:p14="http://schemas.microsoft.com/office/powerpoint/2010/main" val="129658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217443"/>
          </a:xfrm>
        </p:spPr>
        <p:txBody>
          <a:bodyPr/>
          <a:lstStyle/>
          <a:p>
            <a:pPr>
              <a:buFontTx/>
              <a:buChar char="-"/>
            </a:pPr>
            <a:r>
              <a:rPr lang="cs-CZ" sz="2000" dirty="0" smtClean="0"/>
              <a:t>Propletenec a přirození ženicha, tažené nevěstou, halí </a:t>
            </a:r>
            <a:r>
              <a:rPr lang="cs-CZ" sz="2000" dirty="0"/>
              <a:t>rituální bederní rouška na těle ženicha, kterou po zbytek života nosí </a:t>
            </a:r>
            <a:r>
              <a:rPr lang="cs-CZ" sz="2000" dirty="0" err="1"/>
              <a:t>krollice</a:t>
            </a:r>
            <a:r>
              <a:rPr lang="cs-CZ" sz="2000" dirty="0"/>
              <a:t> jako šátek na hlavě, aby si zapamatovaly tuto romantickou chvilku</a:t>
            </a:r>
            <a:r>
              <a:rPr lang="cs-CZ" sz="2000" dirty="0" smtClean="0"/>
              <a:t>.</a:t>
            </a:r>
          </a:p>
          <a:p>
            <a:pPr>
              <a:buFontTx/>
              <a:buChar char="-"/>
            </a:pPr>
            <a:endParaRPr lang="cs-CZ" sz="2000" dirty="0" smtClean="0"/>
          </a:p>
          <a:p>
            <a:pPr>
              <a:buFontTx/>
              <a:buChar char="-"/>
            </a:pPr>
            <a:r>
              <a:rPr lang="cs-CZ" sz="2000" dirty="0" smtClean="0"/>
              <a:t>Rouška, jak víme, se dědí s otce na dceru a z matky na syna. Takže jakmile matka zemře, je tato rouška předána synovi nebo synům, aby ji nosili a později předali ve svatební den své dceři…</a:t>
            </a:r>
          </a:p>
          <a:p>
            <a:pPr>
              <a:buFontTx/>
              <a:buChar char="-"/>
            </a:pPr>
            <a:endParaRPr lang="cs-CZ" sz="2000" dirty="0"/>
          </a:p>
        </p:txBody>
      </p:sp>
    </p:spTree>
    <p:extLst>
      <p:ext uri="{BB962C8B-B14F-4D97-AF65-F5344CB8AC3E}">
        <p14:creationId xmlns:p14="http://schemas.microsoft.com/office/powerpoint/2010/main" val="1263893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B53358"/>
                </a:solidFill>
              </a:rPr>
              <a:t>Rituál rozdělení</a:t>
            </a:r>
            <a:endParaRPr lang="cs-CZ" dirty="0">
              <a:solidFill>
                <a:srgbClr val="B53358"/>
              </a:solidFill>
            </a:endParaRPr>
          </a:p>
        </p:txBody>
      </p:sp>
      <p:sp>
        <p:nvSpPr>
          <p:cNvPr id="3" name="Zástupný symbol pro obsah 2"/>
          <p:cNvSpPr>
            <a:spLocks noGrp="1"/>
          </p:cNvSpPr>
          <p:nvPr>
            <p:ph idx="1"/>
          </p:nvPr>
        </p:nvSpPr>
        <p:spPr/>
        <p:txBody>
          <a:bodyPr>
            <a:normAutofit lnSpcReduction="10000"/>
          </a:bodyPr>
          <a:lstStyle/>
          <a:p>
            <a:pPr>
              <a:buFontTx/>
              <a:buChar char="-"/>
            </a:pPr>
            <a:r>
              <a:rPr lang="cs-CZ" sz="2000" dirty="0" smtClean="0"/>
              <a:t>Po vášnivé svatební noci (často po několika dnech) je pletené pouto rozťato </a:t>
            </a:r>
            <a:r>
              <a:rPr lang="cs-CZ" sz="2000" b="1" dirty="0" smtClean="0"/>
              <a:t>rituální sekerou</a:t>
            </a:r>
          </a:p>
          <a:p>
            <a:pPr marL="0" indent="0">
              <a:buNone/>
            </a:pPr>
            <a:r>
              <a:rPr lang="cs-CZ" sz="2000" dirty="0" smtClean="0"/>
              <a:t>(„Je to fascinující nástroj, pravděpodobně z meteorického kovu, často je v majetku a užívání více </a:t>
            </a:r>
            <a:r>
              <a:rPr lang="cs-CZ" sz="2000" dirty="0" err="1" smtClean="0"/>
              <a:t>krollích</a:t>
            </a:r>
            <a:r>
              <a:rPr lang="cs-CZ" sz="2000" dirty="0" smtClean="0"/>
              <a:t> vesnic, protože jde o vzácnou a starobylou práci, je to uctívaný artefakt, který přesekne cokoliv, přesto má velmi přesně dané použití…“ deník TF, 3. února</a:t>
            </a:r>
            <a:r>
              <a:rPr lang="cs-CZ" sz="2000" i="1" dirty="0" smtClean="0"/>
              <a:t>) (podobný nástroj jako rituální sekáček – pozn. autora)</a:t>
            </a:r>
            <a:r>
              <a:rPr lang="cs-CZ" sz="2000" dirty="0" smtClean="0"/>
              <a:t>.</a:t>
            </a:r>
          </a:p>
          <a:p>
            <a:pPr>
              <a:buFontTx/>
              <a:buChar char="-"/>
            </a:pPr>
            <a:endParaRPr lang="cs-CZ" sz="2000" dirty="0"/>
          </a:p>
          <a:p>
            <a:pPr>
              <a:buFontTx/>
              <a:buChar char="-"/>
            </a:pPr>
            <a:r>
              <a:rPr lang="cs-CZ" sz="2000" dirty="0" smtClean="0"/>
              <a:t>Sekera se zároveň používá k rozseknutí pupeční šňůry, rituální stříhání chlapců a amputaci nefunkčních končetin</a:t>
            </a:r>
          </a:p>
          <a:p>
            <a:pPr>
              <a:buFontTx/>
              <a:buChar char="-"/>
            </a:pPr>
            <a:endParaRPr lang="cs-CZ" sz="2000" dirty="0"/>
          </a:p>
          <a:p>
            <a:pPr>
              <a:buFontTx/>
              <a:buChar char="-"/>
            </a:pPr>
            <a:r>
              <a:rPr lang="cs-CZ" sz="2000" dirty="0" smtClean="0"/>
              <a:t>Rituál zapletení a rituál rozdělení se neprovádí ve městech. Tam obvykle nejsou komunity dost starobylé a chybí jim rituální sekera…a nic jiného ten humus nepřetne. </a:t>
            </a:r>
          </a:p>
        </p:txBody>
      </p:sp>
    </p:spTree>
    <p:extLst>
      <p:ext uri="{BB962C8B-B14F-4D97-AF65-F5344CB8AC3E}">
        <p14:creationId xmlns:p14="http://schemas.microsoft.com/office/powerpoint/2010/main" val="1741976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84"/>
            <a:ext cx="8229600" cy="1143000"/>
          </a:xfrm>
        </p:spPr>
        <p:txBody>
          <a:bodyPr/>
          <a:lstStyle/>
          <a:p>
            <a:r>
              <a:rPr lang="cs-CZ" dirty="0" smtClean="0">
                <a:solidFill>
                  <a:srgbClr val="B53358"/>
                </a:solidFill>
              </a:rPr>
              <a:t>Rituální příprava obydlí</a:t>
            </a:r>
            <a:endParaRPr lang="cs-CZ" dirty="0">
              <a:solidFill>
                <a:srgbClr val="B53358"/>
              </a:solidFill>
            </a:endParaRPr>
          </a:p>
        </p:txBody>
      </p:sp>
      <p:sp>
        <p:nvSpPr>
          <p:cNvPr id="3" name="Zástupný symbol pro obsah 2"/>
          <p:cNvSpPr>
            <a:spLocks noGrp="1"/>
          </p:cNvSpPr>
          <p:nvPr>
            <p:ph idx="1"/>
          </p:nvPr>
        </p:nvSpPr>
        <p:spPr>
          <a:xfrm>
            <a:off x="251520" y="1124744"/>
            <a:ext cx="8640960" cy="4968552"/>
          </a:xfrm>
        </p:spPr>
        <p:txBody>
          <a:bodyPr>
            <a:noAutofit/>
          </a:bodyPr>
          <a:lstStyle/>
          <a:p>
            <a:pPr marL="0" indent="0">
              <a:buNone/>
            </a:pPr>
            <a:r>
              <a:rPr lang="cs-CZ" sz="2000" dirty="0" smtClean="0"/>
              <a:t>Jednou z hlavních rolí </a:t>
            </a:r>
            <a:r>
              <a:rPr lang="cs-CZ" sz="2000" dirty="0" err="1" smtClean="0"/>
              <a:t>krollice</a:t>
            </a:r>
            <a:r>
              <a:rPr lang="cs-CZ" sz="2000" dirty="0" smtClean="0"/>
              <a:t> je péče o pohodlný domov, což znamená především:</a:t>
            </a:r>
          </a:p>
          <a:p>
            <a:pPr marL="0" indent="0">
              <a:buNone/>
            </a:pPr>
            <a:endParaRPr lang="cs-CZ" sz="2000" dirty="0" smtClean="0"/>
          </a:p>
          <a:p>
            <a:pPr>
              <a:buFontTx/>
              <a:buChar char="-"/>
            </a:pPr>
            <a:r>
              <a:rPr lang="cs-CZ" sz="2000" dirty="0" smtClean="0"/>
              <a:t>Kožešinami pečlivě vystlaná ložnice</a:t>
            </a:r>
          </a:p>
          <a:p>
            <a:pPr marL="0" indent="0">
              <a:buNone/>
            </a:pPr>
            <a:endParaRPr lang="cs-CZ" sz="2000" dirty="0" smtClean="0"/>
          </a:p>
          <a:p>
            <a:pPr>
              <a:buFontTx/>
              <a:buChar char="-"/>
            </a:pPr>
            <a:r>
              <a:rPr lang="cs-CZ" sz="2000" dirty="0" smtClean="0"/>
              <a:t>Planoucí oheň v krbu</a:t>
            </a:r>
          </a:p>
          <a:p>
            <a:pPr marL="0" indent="0">
              <a:buNone/>
            </a:pPr>
            <a:endParaRPr lang="cs-CZ" sz="2000" dirty="0" smtClean="0"/>
          </a:p>
          <a:p>
            <a:pPr>
              <a:buFontTx/>
              <a:buChar char="-"/>
            </a:pPr>
            <a:r>
              <a:rPr lang="cs-CZ" sz="2000" dirty="0" smtClean="0"/>
              <a:t>Zásoba vína</a:t>
            </a:r>
          </a:p>
          <a:p>
            <a:pPr marL="0" indent="0">
              <a:buNone/>
            </a:pPr>
            <a:endParaRPr lang="cs-CZ" sz="2000" dirty="0" smtClean="0"/>
          </a:p>
          <a:p>
            <a:pPr>
              <a:buFontTx/>
              <a:buChar char="-"/>
            </a:pPr>
            <a:r>
              <a:rPr lang="cs-CZ" sz="2000" dirty="0" smtClean="0"/>
              <a:t>Údržba ložnicového kyje </a:t>
            </a:r>
          </a:p>
          <a:p>
            <a:pPr>
              <a:buFontTx/>
              <a:buChar char="-"/>
            </a:pPr>
            <a:endParaRPr lang="cs-CZ" sz="2000" dirty="0"/>
          </a:p>
          <a:p>
            <a:pPr marL="0" indent="0">
              <a:buNone/>
            </a:pPr>
            <a:r>
              <a:rPr lang="cs-CZ" sz="2000" dirty="0" smtClean="0"/>
              <a:t>Příprava nového obydlí (ložnice) je tedy práce nevěsty, která tak připraví pomyslný pevný základ kvalitního a trvalého vztahu a pochopitelně vlídný domov pro budoucí děti. (Ty obvykle bydlí s rodiči v ložnici, TF v jednom z nejkontroverznějších zápisů ve svém deníku píše: „…nejspíš proto, aby se co nejdříve naučily co je sex a šli ho zkoušet někam jinam…“). </a:t>
            </a:r>
            <a:endParaRPr lang="cs-CZ" sz="2000" dirty="0"/>
          </a:p>
        </p:txBody>
      </p:sp>
    </p:spTree>
    <p:extLst>
      <p:ext uri="{BB962C8B-B14F-4D97-AF65-F5344CB8AC3E}">
        <p14:creationId xmlns:p14="http://schemas.microsoft.com/office/powerpoint/2010/main" val="308316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B53358"/>
                </a:solidFill>
              </a:rPr>
              <a:t>Gordický uzel</a:t>
            </a:r>
            <a:endParaRPr lang="cs-CZ" dirty="0">
              <a:solidFill>
                <a:srgbClr val="B53358"/>
              </a:solidFill>
            </a:endParaRPr>
          </a:p>
        </p:txBody>
      </p:sp>
      <p:sp>
        <p:nvSpPr>
          <p:cNvPr id="3" name="Zástupný symbol pro obsah 2"/>
          <p:cNvSpPr>
            <a:spLocks noGrp="1"/>
          </p:cNvSpPr>
          <p:nvPr>
            <p:ph idx="1"/>
          </p:nvPr>
        </p:nvSpPr>
        <p:spPr/>
        <p:txBody>
          <a:bodyPr>
            <a:normAutofit fontScale="92500" lnSpcReduction="20000"/>
          </a:bodyPr>
          <a:lstStyle/>
          <a:p>
            <a:pPr marL="0" indent="0">
              <a:buNone/>
            </a:pPr>
            <a:r>
              <a:rPr lang="cs-CZ" sz="2000" dirty="0" smtClean="0"/>
              <a:t>Velmi oblíbená tradice, která se podobá naší svatební veselici. Probíhá asi takto:</a:t>
            </a:r>
          </a:p>
          <a:p>
            <a:pPr marL="0" indent="0">
              <a:buNone/>
            </a:pPr>
            <a:endParaRPr lang="cs-CZ" sz="2000" dirty="0"/>
          </a:p>
          <a:p>
            <a:pPr>
              <a:buFontTx/>
              <a:buChar char="-"/>
            </a:pPr>
            <a:r>
              <a:rPr lang="cs-CZ" sz="2000" dirty="0" smtClean="0"/>
              <a:t>Po tom, co si nevěsta odvede ženicha do své ložnice, celá zbývající komunita se sejde ve společenské budově (obyčejně místnosti vystlané kožešinami).</a:t>
            </a:r>
          </a:p>
          <a:p>
            <a:pPr>
              <a:buFontTx/>
              <a:buChar char="-"/>
            </a:pPr>
            <a:endParaRPr lang="cs-CZ" sz="2000" dirty="0"/>
          </a:p>
          <a:p>
            <a:pPr>
              <a:buFontTx/>
              <a:buChar char="-"/>
            </a:pPr>
            <a:r>
              <a:rPr lang="cs-CZ" sz="2000" dirty="0" smtClean="0"/>
              <a:t>Jednotliví </a:t>
            </a:r>
            <a:r>
              <a:rPr lang="cs-CZ" sz="2000" dirty="0" err="1" smtClean="0"/>
              <a:t>krollové</a:t>
            </a:r>
            <a:r>
              <a:rPr lang="cs-CZ" sz="2000" dirty="0" smtClean="0"/>
              <a:t> si zavážou oči a namátkově se chytají ostatních, než zazní povel od hlavní </a:t>
            </a:r>
            <a:r>
              <a:rPr lang="cs-CZ" sz="2000" dirty="0" err="1" smtClean="0"/>
              <a:t>krollice</a:t>
            </a:r>
            <a:r>
              <a:rPr lang="cs-CZ" sz="2000" dirty="0" smtClean="0"/>
              <a:t>.</a:t>
            </a:r>
          </a:p>
          <a:p>
            <a:pPr>
              <a:buFontTx/>
              <a:buChar char="-"/>
            </a:pPr>
            <a:endParaRPr lang="cs-CZ" sz="2000" dirty="0"/>
          </a:p>
          <a:p>
            <a:pPr>
              <a:buFontTx/>
              <a:buChar char="-"/>
            </a:pPr>
            <a:r>
              <a:rPr lang="cs-CZ" sz="2000" dirty="0" smtClean="0"/>
              <a:t>Krollové a </a:t>
            </a:r>
            <a:r>
              <a:rPr lang="cs-CZ" sz="2000" dirty="0" err="1" smtClean="0"/>
              <a:t>krollice</a:t>
            </a:r>
            <a:r>
              <a:rPr lang="cs-CZ" sz="2000" dirty="0" smtClean="0"/>
              <a:t> si strhnou pásky a probíhá </a:t>
            </a:r>
            <a:r>
              <a:rPr lang="cs-CZ" sz="2000" dirty="0" err="1" smtClean="0"/>
              <a:t>celokomunitní</a:t>
            </a:r>
            <a:r>
              <a:rPr lang="cs-CZ" sz="2000" dirty="0" smtClean="0"/>
              <a:t> skupinový sex bez ohledu na manželské vztahy, obvykle se od sebe ale manželé a sourozenci vzdálí, aby se eliminoval incest nebo notoricky známý sex.</a:t>
            </a:r>
          </a:p>
          <a:p>
            <a:pPr>
              <a:buFontTx/>
              <a:buChar char="-"/>
            </a:pPr>
            <a:endParaRPr lang="cs-CZ" sz="2000" dirty="0"/>
          </a:p>
          <a:p>
            <a:pPr>
              <a:buFontTx/>
              <a:buChar char="-"/>
            </a:pPr>
            <a:r>
              <a:rPr lang="cs-CZ" sz="2000" dirty="0" smtClean="0"/>
              <a:t>Sex probíhá s tolika partnery, kolik jich dokáží jednotlivci zvládnout, najednou i postupně.</a:t>
            </a:r>
          </a:p>
          <a:p>
            <a:pPr>
              <a:buFontTx/>
              <a:buChar char="-"/>
            </a:pPr>
            <a:endParaRPr lang="cs-CZ" sz="2000" dirty="0"/>
          </a:p>
          <a:p>
            <a:pPr>
              <a:buFontTx/>
              <a:buChar char="-"/>
            </a:pPr>
            <a:r>
              <a:rPr lang="cs-CZ" sz="2000" dirty="0" smtClean="0"/>
              <a:t>Gordický uzel končí ve chvíli, kdy všichni vyčerpáním usnou.</a:t>
            </a:r>
          </a:p>
        </p:txBody>
      </p:sp>
    </p:spTree>
    <p:extLst>
      <p:ext uri="{BB962C8B-B14F-4D97-AF65-F5344CB8AC3E}">
        <p14:creationId xmlns:p14="http://schemas.microsoft.com/office/powerpoint/2010/main" val="1917921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38912" y="2182826"/>
            <a:ext cx="8229600" cy="1606214"/>
          </a:xfrm>
        </p:spPr>
        <p:txBody>
          <a:bodyPr>
            <a:normAutofit fontScale="90000"/>
          </a:bodyPr>
          <a:lstStyle/>
          <a:p>
            <a:r>
              <a:rPr lang="cs-CZ" sz="6700" b="1" dirty="0" smtClean="0">
                <a:solidFill>
                  <a:srgbClr val="B53358"/>
                </a:solidFill>
              </a:rPr>
              <a:t>Rodina</a:t>
            </a:r>
            <a:r>
              <a:rPr lang="cs-CZ" b="1" dirty="0" smtClean="0">
                <a:solidFill>
                  <a:srgbClr val="B53358"/>
                </a:solidFill>
              </a:rPr>
              <a:t/>
            </a:r>
            <a:br>
              <a:rPr lang="cs-CZ" b="1" dirty="0" smtClean="0">
                <a:solidFill>
                  <a:srgbClr val="B53358"/>
                </a:solidFill>
              </a:rPr>
            </a:br>
            <a:r>
              <a:rPr lang="cs-CZ" b="1" dirty="0" smtClean="0">
                <a:solidFill>
                  <a:srgbClr val="B53358"/>
                </a:solidFill>
              </a:rPr>
              <a:t/>
            </a:r>
            <a:br>
              <a:rPr lang="cs-CZ" b="1" dirty="0" smtClean="0">
                <a:solidFill>
                  <a:srgbClr val="B53358"/>
                </a:solidFill>
              </a:rPr>
            </a:br>
            <a:r>
              <a:rPr lang="cs-CZ" b="1" dirty="0" smtClean="0">
                <a:solidFill>
                  <a:srgbClr val="B53358"/>
                </a:solidFill>
              </a:rPr>
              <a:t>Komunita a výchova </a:t>
            </a:r>
            <a:r>
              <a:rPr lang="cs-CZ" dirty="0" smtClean="0"/>
              <a:t/>
            </a:r>
            <a:br>
              <a:rPr lang="cs-CZ" dirty="0" smtClean="0"/>
            </a:br>
            <a:endParaRPr lang="cs-CZ" dirty="0"/>
          </a:p>
        </p:txBody>
      </p:sp>
    </p:spTree>
    <p:extLst>
      <p:ext uri="{BB962C8B-B14F-4D97-AF65-F5344CB8AC3E}">
        <p14:creationId xmlns:p14="http://schemas.microsoft.com/office/powerpoint/2010/main" val="1231128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772816"/>
            <a:ext cx="8424936" cy="2880320"/>
          </a:xfrm>
        </p:spPr>
        <p:txBody>
          <a:bodyPr>
            <a:normAutofit/>
          </a:bodyPr>
          <a:lstStyle/>
          <a:p>
            <a:pPr>
              <a:buFontTx/>
              <a:buChar char="-"/>
            </a:pPr>
            <a:r>
              <a:rPr lang="cs-CZ" sz="2000" dirty="0" smtClean="0"/>
              <a:t>Výchova probíhá kolektivně, přesto funguje přísná hierarchie jednotlivých členů společenství při významných rozhodnutích</a:t>
            </a:r>
          </a:p>
          <a:p>
            <a:pPr marL="0" indent="0">
              <a:buNone/>
            </a:pPr>
            <a:endParaRPr lang="cs-CZ" sz="2000" dirty="0" smtClean="0"/>
          </a:p>
          <a:p>
            <a:pPr>
              <a:buFontTx/>
              <a:buChar char="-"/>
            </a:pPr>
            <a:r>
              <a:rPr lang="cs-CZ" sz="2000" dirty="0" smtClean="0"/>
              <a:t>Klíčovou roli hraje postavení jedince v </a:t>
            </a:r>
            <a:r>
              <a:rPr lang="cs-CZ" sz="2000" dirty="0" err="1" smtClean="0"/>
              <a:t>krollí</a:t>
            </a:r>
            <a:r>
              <a:rPr lang="cs-CZ" sz="2000" dirty="0" smtClean="0"/>
              <a:t> společnosti a to se odráží také    v rodině</a:t>
            </a:r>
          </a:p>
          <a:p>
            <a:pPr>
              <a:buFontTx/>
              <a:buChar char="-"/>
            </a:pPr>
            <a:endParaRPr lang="cs-CZ" sz="2000" dirty="0"/>
          </a:p>
          <a:p>
            <a:pPr>
              <a:buFontTx/>
              <a:buChar char="-"/>
            </a:pPr>
            <a:r>
              <a:rPr lang="cs-CZ" sz="2000" dirty="0" smtClean="0"/>
              <a:t>Rodina reprezentuje společenskou úroveň </a:t>
            </a:r>
            <a:r>
              <a:rPr lang="cs-CZ" sz="2000" dirty="0" err="1" smtClean="0"/>
              <a:t>krollů</a:t>
            </a:r>
            <a:r>
              <a:rPr lang="cs-CZ" sz="2000" dirty="0" smtClean="0"/>
              <a:t>, tu zvyšuje např. počet dětí</a:t>
            </a:r>
          </a:p>
          <a:p>
            <a:pPr>
              <a:buFontTx/>
              <a:buChar char="-"/>
            </a:pPr>
            <a:endParaRPr lang="cs-CZ" sz="2000" dirty="0"/>
          </a:p>
          <a:p>
            <a:pPr marL="0" indent="0">
              <a:buNone/>
            </a:pPr>
            <a:endParaRPr lang="cs-CZ" sz="2400" dirty="0" smtClean="0"/>
          </a:p>
          <a:p>
            <a:pPr>
              <a:buFontTx/>
              <a:buChar char="-"/>
            </a:pPr>
            <a:endParaRPr lang="cs-CZ" sz="2400" dirty="0" smtClean="0"/>
          </a:p>
          <a:p>
            <a:pPr marL="0" indent="0">
              <a:buNone/>
            </a:pPr>
            <a:endParaRPr lang="cs-CZ" dirty="0" smtClean="0"/>
          </a:p>
          <a:p>
            <a:pPr marL="0" indent="0">
              <a:buNone/>
            </a:pPr>
            <a:endParaRPr lang="cs-CZ" dirty="0"/>
          </a:p>
          <a:p>
            <a:pPr marL="0" indent="0">
              <a:buNone/>
            </a:pPr>
            <a:endParaRPr lang="cs-CZ" dirty="0"/>
          </a:p>
        </p:txBody>
      </p:sp>
    </p:spTree>
    <p:extLst>
      <p:ext uri="{BB962C8B-B14F-4D97-AF65-F5344CB8AC3E}">
        <p14:creationId xmlns:p14="http://schemas.microsoft.com/office/powerpoint/2010/main" val="1635949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67544" y="2276872"/>
            <a:ext cx="8229600" cy="1944216"/>
          </a:xfrm>
        </p:spPr>
        <p:txBody>
          <a:bodyPr>
            <a:normAutofit fontScale="90000"/>
          </a:bodyPr>
          <a:lstStyle/>
          <a:p>
            <a:r>
              <a:rPr lang="cs-CZ" b="1" dirty="0" smtClean="0">
                <a:solidFill>
                  <a:srgbClr val="B53358"/>
                </a:solidFill>
              </a:rPr>
              <a:t>Hierarchie a funkce členů </a:t>
            </a:r>
            <a:r>
              <a:rPr lang="cs-CZ" b="1" dirty="0" err="1" smtClean="0">
                <a:solidFill>
                  <a:srgbClr val="B53358"/>
                </a:solidFill>
              </a:rPr>
              <a:t>krollí</a:t>
            </a:r>
            <a:r>
              <a:rPr lang="cs-CZ" b="1" dirty="0" smtClean="0">
                <a:solidFill>
                  <a:srgbClr val="B53358"/>
                </a:solidFill>
              </a:rPr>
              <a:t> společnosti/rodiny:</a:t>
            </a:r>
            <a:r>
              <a:rPr lang="cs-CZ" b="1" dirty="0" smtClean="0">
                <a:solidFill>
                  <a:schemeClr val="accent6">
                    <a:lumMod val="75000"/>
                  </a:schemeClr>
                </a:solidFill>
              </a:rPr>
              <a:t/>
            </a:r>
            <a:br>
              <a:rPr lang="cs-CZ" b="1" dirty="0" smtClean="0">
                <a:solidFill>
                  <a:schemeClr val="accent6">
                    <a:lumMod val="75000"/>
                  </a:schemeClr>
                </a:solidFill>
              </a:rPr>
            </a:br>
            <a:endParaRPr lang="cs-CZ" b="1" dirty="0">
              <a:solidFill>
                <a:schemeClr val="accent6">
                  <a:lumMod val="75000"/>
                </a:schemeClr>
              </a:solidFill>
            </a:endParaRPr>
          </a:p>
        </p:txBody>
      </p:sp>
    </p:spTree>
    <p:extLst>
      <p:ext uri="{BB962C8B-B14F-4D97-AF65-F5344CB8AC3E}">
        <p14:creationId xmlns:p14="http://schemas.microsoft.com/office/powerpoint/2010/main" val="4273286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lstStyle/>
          <a:p>
            <a:pPr marL="0" indent="0">
              <a:buNone/>
            </a:pPr>
            <a:r>
              <a:rPr lang="cs-CZ" dirty="0" smtClean="0"/>
              <a:t>	</a:t>
            </a:r>
            <a:endParaRPr lang="cs-CZ" dirty="0"/>
          </a:p>
        </p:txBody>
      </p:sp>
      <p:sp>
        <p:nvSpPr>
          <p:cNvPr id="4" name="Obdélník 3"/>
          <p:cNvSpPr/>
          <p:nvPr/>
        </p:nvSpPr>
        <p:spPr>
          <a:xfrm>
            <a:off x="349244" y="757148"/>
            <a:ext cx="8424936" cy="4832092"/>
          </a:xfrm>
          <a:prstGeom prst="rect">
            <a:avLst/>
          </a:prstGeom>
        </p:spPr>
        <p:txBody>
          <a:bodyPr wrap="square">
            <a:spAutoFit/>
          </a:bodyPr>
          <a:lstStyle/>
          <a:p>
            <a:r>
              <a:rPr lang="cs-CZ" sz="2800" b="1" dirty="0" smtClean="0">
                <a:solidFill>
                  <a:srgbClr val="B53358"/>
                </a:solidFill>
              </a:rPr>
              <a:t>Role ženské</a:t>
            </a:r>
          </a:p>
          <a:p>
            <a:endParaRPr lang="cs-CZ" sz="2000" dirty="0"/>
          </a:p>
          <a:p>
            <a:pPr marL="285750" indent="-285750">
              <a:buFontTx/>
              <a:buChar char="-"/>
            </a:pPr>
            <a:r>
              <a:rPr lang="cs-CZ" sz="2000" dirty="0" smtClean="0"/>
              <a:t>Vůdčí role - matriarchální společnost</a:t>
            </a:r>
          </a:p>
          <a:p>
            <a:endParaRPr lang="cs-CZ" sz="2000" dirty="0" smtClean="0"/>
          </a:p>
          <a:p>
            <a:pPr marL="285750" indent="-285750">
              <a:buFontTx/>
              <a:buChar char="-"/>
            </a:pPr>
            <a:r>
              <a:rPr lang="cs-CZ" sz="2000" dirty="0" smtClean="0"/>
              <a:t>Součástí je péče o ostatní členy komunity – muže a děti</a:t>
            </a:r>
          </a:p>
          <a:p>
            <a:endParaRPr lang="cs-CZ" sz="2000" dirty="0" smtClean="0"/>
          </a:p>
          <a:p>
            <a:pPr marL="285750" indent="-285750">
              <a:buFontTx/>
              <a:buChar char="-"/>
            </a:pPr>
            <a:r>
              <a:rPr lang="cs-CZ" sz="2000" dirty="0" smtClean="0"/>
              <a:t>Žena VŽDYCKY ví co je pro muže/dítě dobré</a:t>
            </a:r>
          </a:p>
          <a:p>
            <a:endParaRPr lang="cs-CZ" sz="2000" dirty="0" smtClean="0"/>
          </a:p>
          <a:p>
            <a:pPr marL="285750" indent="-285750">
              <a:buFontTx/>
              <a:buChar char="-"/>
            </a:pPr>
            <a:r>
              <a:rPr lang="cs-CZ" sz="2000" dirty="0" smtClean="0"/>
              <a:t>Označení pro muže a dítě jsou podobné, protože tak se jeví i v očích </a:t>
            </a:r>
            <a:r>
              <a:rPr lang="cs-CZ" sz="2000" dirty="0" err="1" smtClean="0"/>
              <a:t>krollice</a:t>
            </a:r>
            <a:r>
              <a:rPr lang="cs-CZ" sz="2000" dirty="0" smtClean="0"/>
              <a:t>, výraz, o kterém hovořím je „D-</a:t>
            </a:r>
            <a:r>
              <a:rPr lang="cs-CZ" sz="2000" dirty="0" err="1" smtClean="0"/>
              <a:t>žon</a:t>
            </a:r>
            <a:r>
              <a:rPr lang="cs-CZ" sz="2000" dirty="0" smtClean="0"/>
              <a:t>“ (= ten, který neví). </a:t>
            </a:r>
            <a:endParaRPr lang="cs-CZ" sz="2000" dirty="0"/>
          </a:p>
          <a:p>
            <a:endParaRPr lang="cs-CZ" sz="2000" dirty="0" smtClean="0"/>
          </a:p>
          <a:p>
            <a:r>
              <a:rPr lang="cs-CZ" sz="2000" dirty="0" smtClean="0"/>
              <a:t>(tyto principy jsou u nás známé jako produkt feminismu, jde o </a:t>
            </a:r>
            <a:r>
              <a:rPr lang="cs-CZ" sz="2000" dirty="0" err="1" smtClean="0"/>
              <a:t>skomoleninu</a:t>
            </a:r>
            <a:r>
              <a:rPr lang="cs-CZ" sz="2000" dirty="0" smtClean="0"/>
              <a:t> </a:t>
            </a:r>
            <a:r>
              <a:rPr lang="cs-CZ" sz="2000" dirty="0" err="1" smtClean="0"/>
              <a:t>krollího</a:t>
            </a:r>
            <a:r>
              <a:rPr lang="cs-CZ" sz="2000" dirty="0" smtClean="0"/>
              <a:t>, dnes už archaického, slova „</a:t>
            </a:r>
            <a:r>
              <a:rPr lang="cs-CZ" sz="2000" dirty="0" err="1" smtClean="0"/>
              <a:t>vemina</a:t>
            </a:r>
            <a:r>
              <a:rPr lang="cs-CZ" sz="2000" dirty="0" smtClean="0"/>
              <a:t>“ tedy „vášnivá, s prsy“). </a:t>
            </a:r>
          </a:p>
          <a:p>
            <a:endParaRPr lang="cs-CZ" sz="2000" dirty="0" smtClean="0"/>
          </a:p>
          <a:p>
            <a:endParaRPr lang="cs-CZ" sz="2000" dirty="0" smtClean="0"/>
          </a:p>
        </p:txBody>
      </p:sp>
    </p:spTree>
    <p:extLst>
      <p:ext uri="{BB962C8B-B14F-4D97-AF65-F5344CB8AC3E}">
        <p14:creationId xmlns:p14="http://schemas.microsoft.com/office/powerpoint/2010/main" val="4016531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003232" cy="5001419"/>
          </a:xfrm>
        </p:spPr>
        <p:txBody>
          <a:bodyPr>
            <a:normAutofit/>
          </a:bodyPr>
          <a:lstStyle/>
          <a:p>
            <a:pPr>
              <a:buFontTx/>
              <a:buChar char="-"/>
            </a:pPr>
            <a:r>
              <a:rPr lang="cs-CZ" sz="2000" dirty="0" smtClean="0"/>
              <a:t>Opět vycházíme z poznámek již téměř známého odborníka na </a:t>
            </a:r>
            <a:r>
              <a:rPr lang="cs-CZ" sz="2000" dirty="0" err="1" smtClean="0"/>
              <a:t>krolly</a:t>
            </a:r>
            <a:r>
              <a:rPr lang="cs-CZ" sz="2000" dirty="0" smtClean="0"/>
              <a:t>, Tomáše Fuka</a:t>
            </a:r>
          </a:p>
          <a:p>
            <a:pPr>
              <a:buFontTx/>
              <a:buChar char="-"/>
            </a:pPr>
            <a:endParaRPr lang="cs-CZ" sz="2000" dirty="0"/>
          </a:p>
          <a:p>
            <a:pPr>
              <a:buFontTx/>
              <a:buChar char="-"/>
            </a:pPr>
            <a:r>
              <a:rPr lang="cs-CZ" sz="2000" dirty="0" smtClean="0"/>
              <a:t>Tentokrát jsem sáhla do osobního deníku této významné osobnosti</a:t>
            </a:r>
          </a:p>
          <a:p>
            <a:pPr>
              <a:buFontTx/>
              <a:buChar char="-"/>
            </a:pPr>
            <a:endParaRPr lang="cs-CZ" sz="2000" dirty="0"/>
          </a:p>
          <a:p>
            <a:pPr>
              <a:buFontTx/>
              <a:buChar char="-"/>
            </a:pPr>
            <a:r>
              <a:rPr lang="cs-CZ" sz="2000" dirty="0" smtClean="0"/>
              <a:t>Deník zůstal dlouhá léta skryt v depozitu Moravského zemského archívu v Brně</a:t>
            </a:r>
          </a:p>
          <a:p>
            <a:pPr marL="0" indent="0">
              <a:buNone/>
            </a:pPr>
            <a:endParaRPr lang="cs-CZ" sz="2000" dirty="0" smtClean="0"/>
          </a:p>
          <a:p>
            <a:pPr>
              <a:buFontTx/>
              <a:buChar char="-"/>
            </a:pPr>
            <a:r>
              <a:rPr lang="cs-CZ" sz="2000" dirty="0" smtClean="0"/>
              <a:t>Byl nalezen výpravou ornitologů poblíž místa, kde byl vědec pravděpodobně viděn naposledy… jak zbaběle prchá od své </a:t>
            </a:r>
            <a:r>
              <a:rPr lang="cs-CZ" sz="2000" dirty="0" err="1" smtClean="0"/>
              <a:t>krollí</a:t>
            </a:r>
            <a:r>
              <a:rPr lang="cs-CZ" sz="2000" dirty="0" smtClean="0"/>
              <a:t> nevěsty…</a:t>
            </a:r>
            <a:endParaRPr lang="cs-CZ" sz="2000" dirty="0"/>
          </a:p>
        </p:txBody>
      </p:sp>
    </p:spTree>
    <p:extLst>
      <p:ext uri="{BB962C8B-B14F-4D97-AF65-F5344CB8AC3E}">
        <p14:creationId xmlns:p14="http://schemas.microsoft.com/office/powerpoint/2010/main" val="3938771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62500" lnSpcReduction="20000"/>
          </a:bodyPr>
          <a:lstStyle/>
          <a:p>
            <a:r>
              <a:rPr lang="cs-CZ" b="1" dirty="0"/>
              <a:t>„Péče</a:t>
            </a:r>
            <a:r>
              <a:rPr lang="cs-CZ" b="1" dirty="0" smtClean="0"/>
              <a:t>“</a:t>
            </a:r>
          </a:p>
          <a:p>
            <a:pPr marL="0" indent="0">
              <a:buNone/>
            </a:pPr>
            <a:endParaRPr lang="cs-CZ" b="1" dirty="0"/>
          </a:p>
          <a:p>
            <a:pPr>
              <a:buFontTx/>
              <a:buChar char="-"/>
            </a:pPr>
            <a:r>
              <a:rPr lang="cs-CZ" dirty="0" err="1"/>
              <a:t>Krollí</a:t>
            </a:r>
            <a:r>
              <a:rPr lang="cs-CZ" dirty="0"/>
              <a:t> ženy ctí tradiční roli pečovatelky o rodinný krb (v tomto případě spíš </a:t>
            </a:r>
            <a:r>
              <a:rPr lang="cs-CZ" dirty="0" smtClean="0"/>
              <a:t>vatru v místnosti vystlané kožešinami a bohatě zásobené silným vínem)</a:t>
            </a:r>
          </a:p>
          <a:p>
            <a:pPr marL="0" indent="0">
              <a:buNone/>
            </a:pPr>
            <a:endParaRPr lang="cs-CZ" dirty="0"/>
          </a:p>
          <a:p>
            <a:pPr>
              <a:buFontTx/>
              <a:buChar char="-"/>
            </a:pPr>
            <a:r>
              <a:rPr lang="cs-CZ" dirty="0"/>
              <a:t>Vybírají jídelníček, čas rozmnožování i potěšení, vzhled obydlí</a:t>
            </a:r>
            <a:r>
              <a:rPr lang="cs-CZ" dirty="0" smtClean="0"/>
              <a:t>…</a:t>
            </a:r>
          </a:p>
          <a:p>
            <a:pPr marL="0" indent="0">
              <a:buNone/>
            </a:pPr>
            <a:endParaRPr lang="cs-CZ" dirty="0"/>
          </a:p>
          <a:p>
            <a:pPr>
              <a:buFontTx/>
              <a:buChar char="-"/>
            </a:pPr>
            <a:r>
              <a:rPr lang="cs-CZ" dirty="0"/>
              <a:t>Korigují muže ke správným </a:t>
            </a:r>
            <a:r>
              <a:rPr lang="cs-CZ" dirty="0" smtClean="0"/>
              <a:t>rozhodnutím</a:t>
            </a:r>
          </a:p>
          <a:p>
            <a:pPr marL="0" indent="0">
              <a:buNone/>
            </a:pPr>
            <a:endParaRPr lang="cs-CZ" dirty="0"/>
          </a:p>
          <a:p>
            <a:pPr>
              <a:buFontTx/>
              <a:buChar char="-"/>
            </a:pPr>
            <a:r>
              <a:rPr lang="cs-CZ" dirty="0"/>
              <a:t>…jinak nebude potěšení ani sex a tím ani děti… viz. Mužská </a:t>
            </a:r>
            <a:r>
              <a:rPr lang="cs-CZ" dirty="0" smtClean="0"/>
              <a:t>role</a:t>
            </a:r>
          </a:p>
          <a:p>
            <a:pPr marL="0" indent="0">
              <a:buNone/>
            </a:pPr>
            <a:endParaRPr lang="cs-CZ" dirty="0"/>
          </a:p>
          <a:p>
            <a:pPr>
              <a:buFontTx/>
              <a:buChar char="-"/>
            </a:pPr>
            <a:r>
              <a:rPr lang="cs-CZ" dirty="0"/>
              <a:t>Vychovávají ostatní členy komunity – vedou je ke správnému </a:t>
            </a:r>
            <a:endParaRPr lang="cs-CZ" dirty="0" smtClean="0"/>
          </a:p>
          <a:p>
            <a:pPr marL="0" indent="0">
              <a:buNone/>
            </a:pPr>
            <a:r>
              <a:rPr lang="cs-CZ" dirty="0" smtClean="0"/>
              <a:t>chování </a:t>
            </a:r>
            <a:r>
              <a:rPr lang="cs-CZ" dirty="0"/>
              <a:t>a dodržování </a:t>
            </a:r>
            <a:r>
              <a:rPr lang="cs-CZ" dirty="0" err="1"/>
              <a:t>krollích</a:t>
            </a:r>
            <a:r>
              <a:rPr lang="cs-CZ" dirty="0"/>
              <a:t> tradic, hlavně </a:t>
            </a:r>
            <a:r>
              <a:rPr lang="cs-CZ" dirty="0" smtClean="0"/>
              <a:t>matriarchátu</a:t>
            </a:r>
          </a:p>
          <a:p>
            <a:pPr marL="0" indent="0">
              <a:buNone/>
            </a:pPr>
            <a:endParaRPr lang="cs-CZ" dirty="0"/>
          </a:p>
          <a:p>
            <a:pPr>
              <a:buFontTx/>
              <a:buChar char="-"/>
            </a:pPr>
            <a:r>
              <a:rPr lang="cs-CZ" dirty="0"/>
              <a:t>Pečují o přísun potěšení muži </a:t>
            </a:r>
            <a:r>
              <a:rPr lang="cs-CZ" dirty="0" smtClean="0"/>
              <a:t>(pokud nejde přímo o sex, aspoň to sexem končí) </a:t>
            </a:r>
            <a:endParaRPr lang="cs-CZ" dirty="0"/>
          </a:p>
          <a:p>
            <a:pPr marL="0" indent="0">
              <a:buNone/>
            </a:pPr>
            <a:endParaRPr lang="cs-CZ" dirty="0"/>
          </a:p>
        </p:txBody>
      </p:sp>
    </p:spTree>
    <p:extLst>
      <p:ext uri="{BB962C8B-B14F-4D97-AF65-F5344CB8AC3E}">
        <p14:creationId xmlns:p14="http://schemas.microsoft.com/office/powerpoint/2010/main" val="3846535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04656"/>
          </a:xfrm>
        </p:spPr>
        <p:txBody>
          <a:bodyPr>
            <a:normAutofit fontScale="47500" lnSpcReduction="20000"/>
          </a:bodyPr>
          <a:lstStyle/>
          <a:p>
            <a:pPr marL="0" indent="0">
              <a:buNone/>
            </a:pPr>
            <a:r>
              <a:rPr lang="cs-CZ" sz="4200" b="1" dirty="0" err="1"/>
              <a:t>Krollí</a:t>
            </a:r>
            <a:r>
              <a:rPr lang="cs-CZ" sz="4200" b="1" dirty="0"/>
              <a:t> matka	</a:t>
            </a:r>
          </a:p>
          <a:p>
            <a:pPr marL="0" indent="0">
              <a:buNone/>
            </a:pPr>
            <a:r>
              <a:rPr lang="cs-CZ" sz="4200" dirty="0"/>
              <a:t>- početí</a:t>
            </a:r>
          </a:p>
          <a:p>
            <a:pPr marL="0" indent="0">
              <a:buNone/>
            </a:pPr>
            <a:r>
              <a:rPr lang="cs-CZ" sz="4200" dirty="0"/>
              <a:t>- porod</a:t>
            </a:r>
          </a:p>
          <a:p>
            <a:pPr marL="0" indent="0">
              <a:buNone/>
            </a:pPr>
            <a:r>
              <a:rPr lang="cs-CZ" sz="4200" dirty="0"/>
              <a:t>- seznámení s pravidly chování a s tradicemi (</a:t>
            </a:r>
            <a:r>
              <a:rPr lang="cs-CZ" sz="4200" dirty="0" smtClean="0"/>
              <a:t>námluvy, rodina</a:t>
            </a:r>
            <a:r>
              <a:rPr lang="cs-CZ" sz="4200" dirty="0"/>
              <a:t>, povinnosti vůči komunitě)</a:t>
            </a:r>
          </a:p>
          <a:p>
            <a:pPr>
              <a:buFontTx/>
              <a:buChar char="-"/>
            </a:pPr>
            <a:r>
              <a:rPr lang="cs-CZ" sz="4200" dirty="0" smtClean="0"/>
              <a:t>hlavní </a:t>
            </a:r>
            <a:r>
              <a:rPr lang="cs-CZ" sz="4200" dirty="0"/>
              <a:t>slovo při sporech, přestupcích </a:t>
            </a:r>
            <a:r>
              <a:rPr lang="cs-CZ" sz="4200" dirty="0" smtClean="0"/>
              <a:t>potomka</a:t>
            </a:r>
          </a:p>
          <a:p>
            <a:pPr>
              <a:buFontTx/>
              <a:buChar char="-"/>
            </a:pPr>
            <a:r>
              <a:rPr lang="cs-CZ" sz="4200" dirty="0"/>
              <a:t>h</a:t>
            </a:r>
            <a:r>
              <a:rPr lang="cs-CZ" sz="4200" dirty="0" smtClean="0"/>
              <a:t>lavní slovo v rodině</a:t>
            </a:r>
            <a:endParaRPr lang="cs-CZ" sz="4200" dirty="0"/>
          </a:p>
          <a:p>
            <a:endParaRPr lang="cs-CZ" sz="4200" dirty="0"/>
          </a:p>
          <a:p>
            <a:pPr marL="0" indent="0">
              <a:buNone/>
            </a:pPr>
            <a:r>
              <a:rPr lang="cs-CZ" sz="4200" b="1" dirty="0" smtClean="0"/>
              <a:t>Tety</a:t>
            </a:r>
          </a:p>
          <a:p>
            <a:pPr marL="0" indent="0">
              <a:buNone/>
            </a:pPr>
            <a:r>
              <a:rPr lang="cs-CZ" sz="4200" dirty="0" smtClean="0"/>
              <a:t>Označuji je jako „tety“, jde ale o ostatní dospělé ženy v komunitě, které nemusí (i když obvykle mají) příbuzenský vztah k dítěti.</a:t>
            </a:r>
          </a:p>
          <a:p>
            <a:pPr>
              <a:buFontTx/>
              <a:buChar char="-"/>
            </a:pPr>
            <a:r>
              <a:rPr lang="cs-CZ" sz="4200" dirty="0" smtClean="0"/>
              <a:t>Střeží výchovu a chování všech dětí a mužů v komunitě</a:t>
            </a:r>
          </a:p>
          <a:p>
            <a:pPr marL="0" indent="0">
              <a:buNone/>
            </a:pPr>
            <a:endParaRPr lang="cs-CZ" sz="4200" dirty="0"/>
          </a:p>
          <a:p>
            <a:pPr marL="0" indent="0">
              <a:buNone/>
            </a:pPr>
            <a:r>
              <a:rPr lang="cs-CZ" sz="4200" b="1" dirty="0" smtClean="0"/>
              <a:t>Dívky</a:t>
            </a:r>
          </a:p>
          <a:p>
            <a:pPr marL="0" indent="0">
              <a:buNone/>
            </a:pPr>
            <a:r>
              <a:rPr lang="cs-CZ" sz="4200" dirty="0" smtClean="0"/>
              <a:t>Dívky pečují o mladší sourozence, učí se roli dominantní ženy a když dosáhnou pohlavní dospělosti, začínají se cvičit v sexuálních technikách. („… byl to hotový hon, mladší a nezkušenější </a:t>
            </a:r>
            <a:r>
              <a:rPr lang="cs-CZ" sz="4200" dirty="0" err="1" smtClean="0"/>
              <a:t>krollové</a:t>
            </a:r>
            <a:r>
              <a:rPr lang="cs-CZ" sz="4200" dirty="0" smtClean="0"/>
              <a:t> prchali zmateně do okolních lesů, ale většina byla dostižena nebo odchycena, když se v domnění, že už je situace bezpečná, vraceli do vesnice.“ Vzpomíná TF na oblíbenou kratochvíli dospívajících dívek). </a:t>
            </a:r>
          </a:p>
          <a:p>
            <a:pPr marL="0" indent="0">
              <a:buNone/>
            </a:pPr>
            <a:endParaRPr lang="cs-CZ" sz="4200" dirty="0">
              <a:solidFill>
                <a:srgbClr val="FF0000"/>
              </a:solidFill>
            </a:endParaRPr>
          </a:p>
          <a:p>
            <a:pPr marL="0" indent="0">
              <a:buNone/>
            </a:pPr>
            <a:endParaRPr lang="cs-CZ" dirty="0"/>
          </a:p>
        </p:txBody>
      </p:sp>
    </p:spTree>
    <p:extLst>
      <p:ext uri="{BB962C8B-B14F-4D97-AF65-F5344CB8AC3E}">
        <p14:creationId xmlns:p14="http://schemas.microsoft.com/office/powerpoint/2010/main" val="2964237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688632"/>
          </a:xfrm>
        </p:spPr>
        <p:txBody>
          <a:bodyPr>
            <a:normAutofit fontScale="70000" lnSpcReduction="20000"/>
          </a:bodyPr>
          <a:lstStyle/>
          <a:p>
            <a:pPr marL="0" indent="0">
              <a:buNone/>
            </a:pPr>
            <a:r>
              <a:rPr lang="cs-CZ" b="1" dirty="0" smtClean="0"/>
              <a:t>Ženy </a:t>
            </a:r>
            <a:r>
              <a:rPr lang="cs-CZ" b="1" dirty="0"/>
              <a:t>mimo komunitu – přespolní </a:t>
            </a:r>
            <a:r>
              <a:rPr lang="cs-CZ" b="1" dirty="0" err="1" smtClean="0"/>
              <a:t>krollice</a:t>
            </a:r>
            <a:endParaRPr lang="cs-CZ" b="1" dirty="0" smtClean="0"/>
          </a:p>
          <a:p>
            <a:pPr marL="0" indent="0">
              <a:buNone/>
            </a:pPr>
            <a:r>
              <a:rPr lang="cs-CZ" dirty="0" smtClean="0"/>
              <a:t>Nestává se často, aby do komunity přišla </a:t>
            </a:r>
            <a:r>
              <a:rPr lang="cs-CZ" dirty="0" err="1" smtClean="0"/>
              <a:t>krollice</a:t>
            </a:r>
            <a:r>
              <a:rPr lang="cs-CZ" dirty="0" smtClean="0"/>
              <a:t> z jiné osady, ženy mají tendenci držet si své pozice a partnery blízko. Příčin může být mnoho, popišme si důsledky, k nimž dochází za předpokladu, že příčiny jsou přirozené a nestaví </a:t>
            </a:r>
            <a:r>
              <a:rPr lang="cs-CZ" dirty="0" err="1" smtClean="0"/>
              <a:t>krollici</a:t>
            </a:r>
            <a:r>
              <a:rPr lang="cs-CZ" dirty="0" smtClean="0"/>
              <a:t> do role nemocné nebo exkomunikované.</a:t>
            </a:r>
          </a:p>
          <a:p>
            <a:pPr marL="0" indent="0">
              <a:buNone/>
            </a:pPr>
            <a:endParaRPr lang="cs-CZ" b="1" dirty="0" smtClean="0"/>
          </a:p>
          <a:p>
            <a:pPr marL="0" indent="0">
              <a:buNone/>
            </a:pPr>
            <a:r>
              <a:rPr lang="cs-CZ" b="1" dirty="0" smtClean="0"/>
              <a:t>Pozitiva/přijetí</a:t>
            </a:r>
            <a:r>
              <a:rPr lang="cs-CZ" dirty="0" smtClean="0"/>
              <a:t>: 			</a:t>
            </a:r>
            <a:r>
              <a:rPr lang="cs-CZ" b="1" dirty="0" smtClean="0"/>
              <a:t>Negativa/odmítnutí</a:t>
            </a:r>
            <a:r>
              <a:rPr lang="cs-CZ" dirty="0" smtClean="0"/>
              <a:t>:</a:t>
            </a:r>
          </a:p>
          <a:p>
            <a:pPr>
              <a:buFontTx/>
              <a:buChar char="-"/>
            </a:pPr>
            <a:r>
              <a:rPr lang="cs-CZ" dirty="0" smtClean="0"/>
              <a:t>Čerstvý genofond			- Ohrožení pozic 						ostatních </a:t>
            </a:r>
            <a:r>
              <a:rPr lang="cs-CZ" dirty="0" err="1" smtClean="0"/>
              <a:t>krollic</a:t>
            </a:r>
            <a:endParaRPr lang="cs-CZ" dirty="0" smtClean="0"/>
          </a:p>
          <a:p>
            <a:pPr>
              <a:buFontTx/>
              <a:buChar char="-"/>
            </a:pPr>
            <a:endParaRPr lang="cs-CZ" dirty="0" smtClean="0"/>
          </a:p>
          <a:p>
            <a:pPr>
              <a:buFontTx/>
              <a:buChar char="-"/>
            </a:pPr>
            <a:r>
              <a:rPr lang="cs-CZ" dirty="0" smtClean="0"/>
              <a:t>Obohacení o nové 	</a:t>
            </a:r>
            <a:r>
              <a:rPr lang="cs-CZ" dirty="0"/>
              <a:t>	</a:t>
            </a:r>
            <a:r>
              <a:rPr lang="cs-CZ" dirty="0" smtClean="0"/>
              <a:t>	- Bez hlubších kořenů </a:t>
            </a:r>
          </a:p>
          <a:p>
            <a:pPr marL="0" indent="0">
              <a:buNone/>
            </a:pPr>
            <a:r>
              <a:rPr lang="cs-CZ" dirty="0" smtClean="0"/>
              <a:t>techniky a recepty</a:t>
            </a:r>
          </a:p>
          <a:p>
            <a:pPr marL="0" indent="0">
              <a:buNone/>
            </a:pPr>
            <a:endParaRPr lang="cs-CZ" dirty="0" smtClean="0"/>
          </a:p>
          <a:p>
            <a:pPr>
              <a:buFontTx/>
              <a:buChar char="-"/>
            </a:pPr>
            <a:r>
              <a:rPr lang="cs-CZ" dirty="0" smtClean="0"/>
              <a:t>Novinky o vývoji a dění 		- zatahování regionálních  v jiných komunitách,			trendů, nevhodných pro     </a:t>
            </a:r>
          </a:p>
          <a:p>
            <a:pPr marL="0" indent="0">
              <a:buNone/>
            </a:pPr>
            <a:r>
              <a:rPr lang="cs-CZ" dirty="0"/>
              <a:t> </a:t>
            </a:r>
            <a:r>
              <a:rPr lang="cs-CZ" dirty="0" smtClean="0"/>
              <a:t>    krajích a oblastech 			danou oblast/komunitu…</a:t>
            </a:r>
          </a:p>
          <a:p>
            <a:pPr>
              <a:buFontTx/>
              <a:buChar char="-"/>
            </a:pPr>
            <a:endParaRPr lang="cs-CZ" dirty="0" smtClean="0"/>
          </a:p>
          <a:p>
            <a:pPr>
              <a:buFontTx/>
              <a:buChar char="-"/>
            </a:pPr>
            <a:endParaRPr lang="cs-CZ" dirty="0" smtClean="0"/>
          </a:p>
          <a:p>
            <a:pPr marL="0" indent="0">
              <a:buNone/>
            </a:pPr>
            <a:endParaRPr lang="cs-CZ" dirty="0">
              <a:solidFill>
                <a:srgbClr val="FF0000"/>
              </a:solidFill>
            </a:endParaRPr>
          </a:p>
          <a:p>
            <a:pPr marL="0" indent="0">
              <a:buNone/>
            </a:pPr>
            <a:endParaRPr lang="cs-CZ" dirty="0"/>
          </a:p>
        </p:txBody>
      </p:sp>
    </p:spTree>
    <p:extLst>
      <p:ext uri="{BB962C8B-B14F-4D97-AF65-F5344CB8AC3E}">
        <p14:creationId xmlns:p14="http://schemas.microsoft.com/office/powerpoint/2010/main" val="911377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marL="0" indent="0">
              <a:buNone/>
            </a:pPr>
            <a:r>
              <a:rPr lang="cs-CZ" sz="2000" b="1" dirty="0" smtClean="0"/>
              <a:t>„Hlavní slovo v rodině“</a:t>
            </a:r>
          </a:p>
          <a:p>
            <a:pPr marL="0" indent="0">
              <a:buNone/>
            </a:pPr>
            <a:endParaRPr lang="cs-CZ" sz="2000" dirty="0"/>
          </a:p>
          <a:p>
            <a:pPr>
              <a:buFontTx/>
              <a:buChar char="-"/>
            </a:pPr>
            <a:r>
              <a:rPr lang="cs-CZ" sz="2000" dirty="0" smtClean="0"/>
              <a:t>I muž má právo na názor (….ale!!!*)</a:t>
            </a:r>
          </a:p>
          <a:p>
            <a:pPr>
              <a:buFontTx/>
              <a:buChar char="-"/>
            </a:pPr>
            <a:r>
              <a:rPr lang="cs-CZ" sz="2000" dirty="0" err="1" smtClean="0"/>
              <a:t>Krollí</a:t>
            </a:r>
            <a:r>
              <a:rPr lang="cs-CZ" sz="2000" dirty="0" smtClean="0"/>
              <a:t> matka nebo </a:t>
            </a:r>
            <a:r>
              <a:rPr lang="cs-CZ" sz="2000" dirty="0" err="1" smtClean="0"/>
              <a:t>krollí</a:t>
            </a:r>
            <a:r>
              <a:rPr lang="cs-CZ" sz="2000" dirty="0" smtClean="0"/>
              <a:t> vůdkyně komunity (nadřazená </a:t>
            </a:r>
            <a:r>
              <a:rPr lang="cs-CZ" sz="2000" dirty="0" err="1" smtClean="0"/>
              <a:t>krollím</a:t>
            </a:r>
            <a:r>
              <a:rPr lang="cs-CZ" sz="2000" dirty="0" smtClean="0"/>
              <a:t> matkám) moudře vyslechne i názory ostatních žen, mužů a dospívajících dětí (…ale!!!**)</a:t>
            </a:r>
          </a:p>
          <a:p>
            <a:pPr>
              <a:buFontTx/>
              <a:buChar char="-"/>
            </a:pPr>
            <a:r>
              <a:rPr lang="cs-CZ" sz="2000" dirty="0" smtClean="0"/>
              <a:t>…matka PEČUJE = VLÁDNE</a:t>
            </a:r>
          </a:p>
          <a:p>
            <a:pPr marL="0" indent="0">
              <a:buNone/>
            </a:pPr>
            <a:endParaRPr lang="cs-CZ" sz="2000" dirty="0"/>
          </a:p>
          <a:p>
            <a:pPr marL="0" indent="0">
              <a:buNone/>
            </a:pPr>
            <a:endParaRPr lang="cs-CZ" sz="2000" dirty="0" smtClean="0"/>
          </a:p>
          <a:p>
            <a:pPr marL="0" indent="0">
              <a:buNone/>
            </a:pPr>
            <a:r>
              <a:rPr lang="cs-CZ" sz="2000" dirty="0" smtClean="0"/>
              <a:t>-------------------------------------------------------------------------------------------------------</a:t>
            </a:r>
            <a:endParaRPr lang="cs-CZ" sz="2000" dirty="0"/>
          </a:p>
          <a:p>
            <a:pPr marL="0" indent="0">
              <a:buNone/>
            </a:pPr>
            <a:r>
              <a:rPr lang="cs-CZ" sz="2000" dirty="0" smtClean="0"/>
              <a:t>*TF hovoří jasně o přísně rozdělených rolích, „…muži nejsou trestaní za odlišný názor, ale za jeho prosazování proti matce, manželce, významné ženě…“</a:t>
            </a:r>
          </a:p>
          <a:p>
            <a:pPr marL="0" indent="0">
              <a:buNone/>
            </a:pPr>
            <a:endParaRPr lang="cs-CZ" sz="2000" dirty="0"/>
          </a:p>
          <a:p>
            <a:pPr marL="0" indent="0">
              <a:buNone/>
            </a:pPr>
            <a:r>
              <a:rPr lang="cs-CZ" sz="2000" dirty="0" smtClean="0"/>
              <a:t>**Hlava </a:t>
            </a:r>
            <a:r>
              <a:rPr lang="cs-CZ" sz="2000" dirty="0" err="1" smtClean="0"/>
              <a:t>krollí</a:t>
            </a:r>
            <a:r>
              <a:rPr lang="cs-CZ" sz="2000" dirty="0" smtClean="0"/>
              <a:t> komunity má právo veta a její rozhodnutí je konečné. </a:t>
            </a:r>
          </a:p>
        </p:txBody>
      </p:sp>
    </p:spTree>
    <p:extLst>
      <p:ext uri="{BB962C8B-B14F-4D97-AF65-F5344CB8AC3E}">
        <p14:creationId xmlns:p14="http://schemas.microsoft.com/office/powerpoint/2010/main" val="90829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976664"/>
          </a:xfrm>
        </p:spPr>
        <p:txBody>
          <a:bodyPr>
            <a:normAutofit fontScale="92500" lnSpcReduction="10000"/>
          </a:bodyPr>
          <a:lstStyle/>
          <a:p>
            <a:pPr marL="0" indent="0">
              <a:buNone/>
            </a:pPr>
            <a:r>
              <a:rPr lang="cs-CZ" sz="2800" b="1" dirty="0" smtClean="0">
                <a:solidFill>
                  <a:srgbClr val="B53358"/>
                </a:solidFill>
              </a:rPr>
              <a:t>Role muže</a:t>
            </a:r>
          </a:p>
          <a:p>
            <a:pPr marL="0" indent="0">
              <a:buNone/>
            </a:pPr>
            <a:endParaRPr lang="cs-CZ" sz="2000" dirty="0"/>
          </a:p>
          <a:p>
            <a:pPr>
              <a:buFontTx/>
              <a:buChar char="-"/>
            </a:pPr>
            <a:r>
              <a:rPr lang="cs-CZ" sz="2000" dirty="0" smtClean="0"/>
              <a:t>Inseminátor a potěšení </a:t>
            </a:r>
            <a:r>
              <a:rPr lang="cs-CZ" sz="2000" dirty="0" err="1" smtClean="0"/>
              <a:t>krollice</a:t>
            </a:r>
            <a:endParaRPr lang="cs-CZ" sz="2000" dirty="0" smtClean="0"/>
          </a:p>
          <a:p>
            <a:pPr>
              <a:buFontTx/>
              <a:buChar char="-"/>
            </a:pPr>
            <a:r>
              <a:rPr lang="cs-CZ" sz="2000" dirty="0" smtClean="0"/>
              <a:t>Seznamuje chlapce s důležitými zákonitostmi života – </a:t>
            </a:r>
            <a:r>
              <a:rPr lang="cs-CZ" sz="2000" dirty="0" err="1" smtClean="0"/>
              <a:t>krollice</a:t>
            </a:r>
            <a:r>
              <a:rPr lang="cs-CZ" sz="2000" dirty="0" smtClean="0"/>
              <a:t> má vždy pravdu (zde ale pravidla matriarchátu končí, jiné samičky se jako nadřazené nepočítají…pokud nemají dostatečně „pádné argumenty“)</a:t>
            </a:r>
          </a:p>
          <a:p>
            <a:pPr>
              <a:buFontTx/>
              <a:buChar char="-"/>
            </a:pPr>
            <a:r>
              <a:rPr lang="cs-CZ" sz="2000" dirty="0" smtClean="0"/>
              <a:t>Přivádí dospívajícímu chlapci první sexuální partnerku, obvykle je to medvědice (výraz pro spící medvědici a cvičnou partnerku – náhražku, je stejný)</a:t>
            </a:r>
          </a:p>
          <a:p>
            <a:pPr>
              <a:buFontTx/>
              <a:buChar char="-"/>
            </a:pPr>
            <a:r>
              <a:rPr lang="cs-CZ" sz="2000" dirty="0" smtClean="0"/>
              <a:t>Nemít potomky znamená velkou pohanu, protože to znamená, že není atraktivní pro </a:t>
            </a:r>
            <a:r>
              <a:rPr lang="cs-CZ" sz="2000" dirty="0" err="1" smtClean="0"/>
              <a:t>krollici</a:t>
            </a:r>
            <a:endParaRPr lang="cs-CZ" sz="2000" dirty="0" smtClean="0"/>
          </a:p>
          <a:p>
            <a:pPr marL="0" indent="0">
              <a:buNone/>
            </a:pPr>
            <a:endParaRPr lang="cs-CZ" sz="2000" dirty="0"/>
          </a:p>
          <a:p>
            <a:pPr marL="0" indent="0">
              <a:buNone/>
            </a:pPr>
            <a:r>
              <a:rPr lang="cs-CZ" sz="2000" b="1" dirty="0" smtClean="0"/>
              <a:t>„atraktivita </a:t>
            </a:r>
            <a:r>
              <a:rPr lang="cs-CZ" sz="2000" b="1" dirty="0" err="1" smtClean="0"/>
              <a:t>krollího</a:t>
            </a:r>
            <a:r>
              <a:rPr lang="cs-CZ" sz="2000" b="1" dirty="0" smtClean="0"/>
              <a:t> muže pro </a:t>
            </a:r>
            <a:r>
              <a:rPr lang="cs-CZ" sz="2000" b="1" dirty="0" err="1" smtClean="0"/>
              <a:t>krollice</a:t>
            </a:r>
            <a:r>
              <a:rPr lang="cs-CZ" sz="2000" b="1" dirty="0" smtClean="0"/>
              <a:t>“ (u jiných ras se o specifikaci atraktivity nemá smysl pokoušet)</a:t>
            </a:r>
          </a:p>
          <a:p>
            <a:pPr>
              <a:buFontTx/>
              <a:buChar char="-"/>
            </a:pPr>
            <a:r>
              <a:rPr lang="cs-CZ" sz="2000" dirty="0" smtClean="0"/>
              <a:t>Dobře rostlý – všude, s malými </a:t>
            </a:r>
            <a:r>
              <a:rPr lang="cs-CZ" sz="2000" dirty="0" err="1" smtClean="0"/>
              <a:t>kašpárky</a:t>
            </a:r>
            <a:r>
              <a:rPr lang="cs-CZ" sz="2000" dirty="0" smtClean="0"/>
              <a:t> si nikdo nehraje</a:t>
            </a:r>
          </a:p>
          <a:p>
            <a:pPr>
              <a:buFontTx/>
              <a:buChar char="-"/>
            </a:pPr>
            <a:r>
              <a:rPr lang="cs-CZ" sz="2000" dirty="0" smtClean="0"/>
              <a:t>Je „rozumný“= neodporuje </a:t>
            </a:r>
            <a:r>
              <a:rPr lang="cs-CZ" sz="2000" dirty="0" err="1" smtClean="0"/>
              <a:t>krollici</a:t>
            </a:r>
            <a:r>
              <a:rPr lang="cs-CZ" sz="2000" dirty="0" smtClean="0"/>
              <a:t> (odpor </a:t>
            </a:r>
            <a:r>
              <a:rPr lang="cs-CZ" sz="2000" dirty="0" err="1" smtClean="0"/>
              <a:t>snáši</a:t>
            </a:r>
            <a:r>
              <a:rPr lang="cs-CZ" sz="2000" dirty="0" smtClean="0"/>
              <a:t> </a:t>
            </a:r>
            <a:r>
              <a:rPr lang="cs-CZ" sz="2000" dirty="0" err="1" smtClean="0"/>
              <a:t>krollové</a:t>
            </a:r>
            <a:r>
              <a:rPr lang="cs-CZ" sz="2000" dirty="0" smtClean="0"/>
              <a:t> obecně špatně, tedy, mezi sebou ho snáší špatně, jinde ho ostentativně ignorují nebo nevybíravě narušují a uvádějí pak „věci na pravou míru“)</a:t>
            </a:r>
          </a:p>
          <a:p>
            <a:pPr>
              <a:buFontTx/>
              <a:buChar char="-"/>
            </a:pPr>
            <a:r>
              <a:rPr lang="cs-CZ" sz="2000" dirty="0" smtClean="0"/>
              <a:t>Vytrvalost a nápaditost v sexu</a:t>
            </a:r>
          </a:p>
          <a:p>
            <a:pPr>
              <a:buFontTx/>
              <a:buChar char="-"/>
            </a:pPr>
            <a:endParaRPr lang="cs-CZ" sz="2000" dirty="0"/>
          </a:p>
        </p:txBody>
      </p:sp>
    </p:spTree>
    <p:extLst>
      <p:ext uri="{BB962C8B-B14F-4D97-AF65-F5344CB8AC3E}">
        <p14:creationId xmlns:p14="http://schemas.microsoft.com/office/powerpoint/2010/main" val="322948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indent="0">
              <a:buNone/>
            </a:pPr>
            <a:r>
              <a:rPr lang="cs-CZ" sz="2000" b="1" dirty="0" smtClean="0"/>
              <a:t>Osamělý muž a muž samotář</a:t>
            </a:r>
          </a:p>
          <a:p>
            <a:pPr marL="0" indent="0">
              <a:buNone/>
            </a:pPr>
            <a:endParaRPr lang="cs-CZ" sz="2000" dirty="0"/>
          </a:p>
          <a:p>
            <a:pPr marL="0" indent="0">
              <a:buNone/>
            </a:pPr>
            <a:r>
              <a:rPr lang="cs-CZ" sz="2000" dirty="0" smtClean="0"/>
              <a:t>Velmi zvláštní kategorie muže, do kterých se obvykle dostane v průběhu života. Krollové, kteří putují krajem mimo komunitu jsou vzácní, ale ne vždy nepatřiční (exkomunikovaní). Příčiny jsou různé. Např.:</a:t>
            </a:r>
          </a:p>
          <a:p>
            <a:pPr marL="0" indent="0">
              <a:buNone/>
            </a:pPr>
            <a:endParaRPr lang="cs-CZ" sz="2000" dirty="0" smtClean="0"/>
          </a:p>
          <a:p>
            <a:pPr>
              <a:buFontTx/>
              <a:buChar char="-"/>
            </a:pPr>
            <a:r>
              <a:rPr lang="cs-CZ" sz="2000" dirty="0" smtClean="0"/>
              <a:t>Úmrtí rodičů, rodiny, komunity</a:t>
            </a:r>
          </a:p>
          <a:p>
            <a:pPr marL="0" indent="0">
              <a:buNone/>
            </a:pPr>
            <a:endParaRPr lang="cs-CZ" sz="2000" dirty="0" smtClean="0"/>
          </a:p>
          <a:p>
            <a:pPr>
              <a:buFontTx/>
              <a:buChar char="-"/>
            </a:pPr>
            <a:r>
              <a:rPr lang="cs-CZ" sz="2000" dirty="0" smtClean="0"/>
              <a:t>Nepřípustný způsob života a exkomunikace</a:t>
            </a:r>
          </a:p>
          <a:p>
            <a:pPr marL="0" indent="0">
              <a:buNone/>
            </a:pPr>
            <a:endParaRPr lang="cs-CZ" sz="2000" dirty="0" smtClean="0"/>
          </a:p>
          <a:p>
            <a:pPr>
              <a:buFontTx/>
              <a:buChar char="-"/>
            </a:pPr>
            <a:r>
              <a:rPr lang="cs-CZ" sz="2000" dirty="0" smtClean="0"/>
              <a:t>Komplikovaná povaha, psychická porucha</a:t>
            </a:r>
          </a:p>
          <a:p>
            <a:pPr marL="0" indent="0">
              <a:buNone/>
            </a:pPr>
            <a:endParaRPr lang="cs-CZ" sz="2000" dirty="0" smtClean="0"/>
          </a:p>
          <a:p>
            <a:pPr>
              <a:buFontTx/>
              <a:buChar char="-"/>
            </a:pPr>
            <a:r>
              <a:rPr lang="cs-CZ" sz="2000" dirty="0" smtClean="0"/>
              <a:t>Sexuální lovec</a:t>
            </a:r>
          </a:p>
          <a:p>
            <a:pPr>
              <a:buFontTx/>
              <a:buChar char="-"/>
            </a:pPr>
            <a:endParaRPr lang="cs-CZ" dirty="0"/>
          </a:p>
        </p:txBody>
      </p:sp>
    </p:spTree>
    <p:extLst>
      <p:ext uri="{BB962C8B-B14F-4D97-AF65-F5344CB8AC3E}">
        <p14:creationId xmlns:p14="http://schemas.microsoft.com/office/powerpoint/2010/main" val="515379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29600" cy="4525963"/>
          </a:xfrm>
        </p:spPr>
        <p:txBody>
          <a:bodyPr/>
          <a:lstStyle/>
          <a:p>
            <a:pPr marL="0" indent="0">
              <a:buNone/>
            </a:pPr>
            <a:r>
              <a:rPr lang="cs-CZ" sz="2000" b="1" dirty="0" smtClean="0"/>
              <a:t>Úmrtí rodičů, rodiny, komunity</a:t>
            </a:r>
          </a:p>
          <a:p>
            <a:pPr marL="0" indent="0">
              <a:buNone/>
            </a:pPr>
            <a:endParaRPr lang="cs-CZ" sz="2000" dirty="0"/>
          </a:p>
          <a:p>
            <a:pPr marL="0" indent="0">
              <a:buNone/>
            </a:pPr>
            <a:r>
              <a:rPr lang="cs-CZ" sz="2000" dirty="0" smtClean="0"/>
              <a:t>Dospělý </a:t>
            </a:r>
            <a:r>
              <a:rPr lang="cs-CZ" sz="2000" dirty="0"/>
              <a:t>jedinec, pokud vymře celá komunita, hledá také své uplatnění primárně u </a:t>
            </a:r>
            <a:r>
              <a:rPr lang="cs-CZ" sz="2000" dirty="0" err="1"/>
              <a:t>krollů</a:t>
            </a:r>
            <a:r>
              <a:rPr lang="cs-CZ" sz="2000" dirty="0"/>
              <a:t>, případně si hledá nevěstu/ženicha u jiné rasy. Toto rozhodnutí je ale obvykle fatální a vede k vymření rodu. (Pokud se </a:t>
            </a:r>
            <a:r>
              <a:rPr lang="cs-CZ" sz="2000" dirty="0" err="1"/>
              <a:t>kroll</a:t>
            </a:r>
            <a:r>
              <a:rPr lang="cs-CZ" sz="2000" dirty="0"/>
              <a:t>/</a:t>
            </a:r>
            <a:r>
              <a:rPr lang="cs-CZ" sz="2000" dirty="0" err="1"/>
              <a:t>krollice</a:t>
            </a:r>
            <a:r>
              <a:rPr lang="cs-CZ" sz="2000" dirty="0"/>
              <a:t> rozhodne pro jinou rasu, obvykle si volí nepřiměřeně menší a méně zdatné jedince, což vede k vyšší úmrtnosti).</a:t>
            </a:r>
          </a:p>
          <a:p>
            <a:pPr marL="0" indent="0">
              <a:buNone/>
            </a:pPr>
            <a:endParaRPr lang="cs-CZ" dirty="0"/>
          </a:p>
        </p:txBody>
      </p:sp>
    </p:spTree>
    <p:extLst>
      <p:ext uri="{BB962C8B-B14F-4D97-AF65-F5344CB8AC3E}">
        <p14:creationId xmlns:p14="http://schemas.microsoft.com/office/powerpoint/2010/main" val="1430953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048672"/>
          </a:xfrm>
        </p:spPr>
        <p:txBody>
          <a:bodyPr>
            <a:normAutofit fontScale="62500" lnSpcReduction="20000"/>
          </a:bodyPr>
          <a:lstStyle/>
          <a:p>
            <a:pPr marL="0" indent="0">
              <a:buNone/>
            </a:pPr>
            <a:r>
              <a:rPr lang="cs-CZ" b="1" dirty="0" smtClean="0"/>
              <a:t>Nepřípustný způsob života a exkomunikace</a:t>
            </a:r>
          </a:p>
          <a:p>
            <a:pPr>
              <a:buFontTx/>
              <a:buChar char="-"/>
            </a:pPr>
            <a:r>
              <a:rPr lang="cs-CZ" dirty="0" smtClean="0"/>
              <a:t>Takový </a:t>
            </a:r>
            <a:r>
              <a:rPr lang="cs-CZ" dirty="0" err="1" smtClean="0"/>
              <a:t>kroll</a:t>
            </a:r>
            <a:r>
              <a:rPr lang="cs-CZ" dirty="0" smtClean="0"/>
              <a:t> není v žádné komunitě vítán</a:t>
            </a:r>
          </a:p>
          <a:p>
            <a:pPr>
              <a:buFontTx/>
              <a:buChar char="-"/>
            </a:pPr>
            <a:endParaRPr lang="cs-CZ" dirty="0"/>
          </a:p>
          <a:p>
            <a:pPr>
              <a:buFontTx/>
              <a:buChar char="-"/>
            </a:pPr>
            <a:r>
              <a:rPr lang="cs-CZ" dirty="0" smtClean="0"/>
              <a:t>Je označen a odsouzen k samotě a ideálně záhubě</a:t>
            </a:r>
          </a:p>
          <a:p>
            <a:pPr>
              <a:buFontTx/>
              <a:buChar char="-"/>
            </a:pPr>
            <a:endParaRPr lang="cs-CZ" dirty="0"/>
          </a:p>
          <a:p>
            <a:pPr>
              <a:buFontTx/>
              <a:buChar char="-"/>
            </a:pPr>
            <a:r>
              <a:rPr lang="cs-CZ" dirty="0" smtClean="0"/>
              <a:t>Obvykle skutečně podléhají depresím a nemocem nebo závažným zraněním v důsledku nezávazného sexu s nebezpečnými tvory a předměty v divočině</a:t>
            </a:r>
          </a:p>
          <a:p>
            <a:pPr>
              <a:buFontTx/>
              <a:buChar char="-"/>
            </a:pPr>
            <a:endParaRPr lang="cs-CZ" dirty="0"/>
          </a:p>
          <a:p>
            <a:pPr>
              <a:buFontTx/>
              <a:buChar char="-"/>
            </a:pPr>
            <a:r>
              <a:rPr lang="cs-CZ" dirty="0" smtClean="0"/>
              <a:t>Někteří se stahují do měst, kde se snaží nahradit </a:t>
            </a:r>
            <a:r>
              <a:rPr lang="cs-CZ" dirty="0" err="1" smtClean="0"/>
              <a:t>krollí</a:t>
            </a:r>
            <a:r>
              <a:rPr lang="cs-CZ" dirty="0" smtClean="0"/>
              <a:t> komunitu jinými rasami</a:t>
            </a:r>
          </a:p>
          <a:p>
            <a:pPr>
              <a:buFontTx/>
              <a:buChar char="-"/>
            </a:pPr>
            <a:endParaRPr lang="cs-CZ" dirty="0"/>
          </a:p>
          <a:p>
            <a:pPr>
              <a:buFontTx/>
              <a:buChar char="-"/>
            </a:pPr>
            <a:r>
              <a:rPr lang="cs-CZ" dirty="0" smtClean="0"/>
              <a:t>Nebo do odlehlých oblastí, kde zdivočí a podléhají závažným zraněním v důsledku pokusů o přijetí nové komunity ze skupiny nebezpečných zvířat („…</a:t>
            </a:r>
            <a:r>
              <a:rPr lang="cs-CZ" dirty="0" err="1" smtClean="0"/>
              <a:t>kroll</a:t>
            </a:r>
            <a:r>
              <a:rPr lang="cs-CZ" dirty="0" smtClean="0"/>
              <a:t>, kterého jsem zahlédl, byl divoký a zanedbaný, chyběla mu bederní rouška a spletená srst byla rozvrkočená a samá větvička. Za partnerku si vybral medvědici, které se také pokusil zaplést srst, snad ve snaze upevnění pouta. Medvědice byla sice polichocena, ale méně už její stávající partner. Ani ztráta tří prstů </a:t>
            </a:r>
            <a:r>
              <a:rPr lang="cs-CZ" dirty="0" err="1" smtClean="0"/>
              <a:t>krolla</a:t>
            </a:r>
            <a:r>
              <a:rPr lang="cs-CZ" dirty="0" smtClean="0"/>
              <a:t> nepřesvědčila, že je to špatný nápad. Byl to tragický obraz šílenství, způsobeného dlouhou samotou a odtržením od tradiční komunity.“ Z deníku TF, 14. listopadu). </a:t>
            </a:r>
          </a:p>
          <a:p>
            <a:pPr>
              <a:buFontTx/>
              <a:buChar char="-"/>
            </a:pPr>
            <a:endParaRPr lang="cs-CZ" dirty="0" smtClean="0"/>
          </a:p>
          <a:p>
            <a:pPr marL="0" indent="0">
              <a:buNone/>
            </a:pPr>
            <a:endParaRPr lang="cs-CZ" dirty="0"/>
          </a:p>
        </p:txBody>
      </p:sp>
    </p:spTree>
    <p:extLst>
      <p:ext uri="{BB962C8B-B14F-4D97-AF65-F5344CB8AC3E}">
        <p14:creationId xmlns:p14="http://schemas.microsoft.com/office/powerpoint/2010/main" val="3869318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688632"/>
          </a:xfrm>
        </p:spPr>
        <p:txBody>
          <a:bodyPr>
            <a:normAutofit lnSpcReduction="10000"/>
          </a:bodyPr>
          <a:lstStyle/>
          <a:p>
            <a:pPr marL="0" indent="0">
              <a:buNone/>
            </a:pPr>
            <a:r>
              <a:rPr lang="cs-CZ" sz="2000" b="1" dirty="0"/>
              <a:t>Komplikovaná povaha a psychické </a:t>
            </a:r>
            <a:r>
              <a:rPr lang="cs-CZ" sz="2000" b="1" dirty="0" smtClean="0"/>
              <a:t>poruchy</a:t>
            </a:r>
          </a:p>
          <a:p>
            <a:pPr marL="0" indent="0">
              <a:buNone/>
            </a:pPr>
            <a:r>
              <a:rPr lang="cs-CZ" sz="2000" dirty="0" smtClean="0"/>
              <a:t>(…Zkrotit nebo vyhnat…)</a:t>
            </a:r>
          </a:p>
          <a:p>
            <a:pPr marL="0" indent="0">
              <a:buNone/>
            </a:pPr>
            <a:endParaRPr lang="cs-CZ" sz="2000" dirty="0" smtClean="0"/>
          </a:p>
          <a:p>
            <a:pPr>
              <a:buFontTx/>
              <a:buChar char="-"/>
            </a:pPr>
            <a:r>
              <a:rPr lang="cs-CZ" sz="2000" b="1" dirty="0" smtClean="0"/>
              <a:t>Komplikovaná povaha </a:t>
            </a:r>
            <a:r>
              <a:rPr lang="cs-CZ" sz="2000" dirty="0" smtClean="0"/>
              <a:t>= </a:t>
            </a:r>
            <a:r>
              <a:rPr lang="cs-CZ" sz="2000" dirty="0" err="1" smtClean="0"/>
              <a:t>krollové</a:t>
            </a:r>
            <a:r>
              <a:rPr lang="cs-CZ" sz="2000" dirty="0" smtClean="0"/>
              <a:t> nevnímají povahu ostatních jako komplikovanou tak jako my. Nevadí jim mlčenlivost, násilnické sklony, nymfomanie apod. Problémem ale může být </a:t>
            </a:r>
            <a:r>
              <a:rPr lang="cs-CZ" sz="2000" dirty="0" err="1" smtClean="0"/>
              <a:t>chytrolínství</a:t>
            </a:r>
            <a:r>
              <a:rPr lang="cs-CZ" sz="2000" dirty="0" smtClean="0"/>
              <a:t>, žvanivost a duchovní zaměření, na které nemají trpělivost. Takoví </a:t>
            </a:r>
            <a:r>
              <a:rPr lang="cs-CZ" sz="2000" dirty="0" err="1" smtClean="0"/>
              <a:t>krollové</a:t>
            </a:r>
            <a:r>
              <a:rPr lang="cs-CZ" sz="2000" dirty="0" smtClean="0"/>
              <a:t> živoří na spodních patrech společenského žebříčku a jsou mlčky trpěni, dokud nepřestoupí určitou mez, kdy dochází k exkomunikaci nebo prostému zastrašení a vyhnání z komunity. </a:t>
            </a:r>
          </a:p>
          <a:p>
            <a:pPr marL="0" indent="0">
              <a:buNone/>
            </a:pPr>
            <a:endParaRPr lang="cs-CZ" sz="2000" dirty="0" smtClean="0"/>
          </a:p>
          <a:p>
            <a:pPr>
              <a:buFontTx/>
              <a:buChar char="-"/>
            </a:pPr>
            <a:r>
              <a:rPr lang="cs-CZ" sz="2000" b="1" dirty="0" smtClean="0"/>
              <a:t>Psychické poruchy </a:t>
            </a:r>
            <a:r>
              <a:rPr lang="cs-CZ" sz="2000" dirty="0"/>
              <a:t>(již jsme některé zmiňovali) </a:t>
            </a:r>
            <a:r>
              <a:rPr lang="cs-CZ" sz="2000" dirty="0" smtClean="0"/>
              <a:t>	</a:t>
            </a:r>
          </a:p>
          <a:p>
            <a:pPr marL="0" indent="0">
              <a:buNone/>
            </a:pPr>
            <a:r>
              <a:rPr lang="cs-CZ" sz="2000" dirty="0"/>
              <a:t>	</a:t>
            </a:r>
            <a:r>
              <a:rPr lang="cs-CZ" sz="2000" dirty="0" smtClean="0"/>
              <a:t>- příliš vysoká inteligence						- nezájem o sex</a:t>
            </a:r>
          </a:p>
          <a:p>
            <a:pPr marL="457200" lvl="1" indent="0">
              <a:buNone/>
            </a:pPr>
            <a:r>
              <a:rPr lang="cs-CZ" sz="2000" dirty="0"/>
              <a:t>	</a:t>
            </a:r>
            <a:r>
              <a:rPr lang="cs-CZ" sz="2000" dirty="0" smtClean="0"/>
              <a:t>- anarchie</a:t>
            </a:r>
          </a:p>
          <a:p>
            <a:pPr marL="457200" lvl="1" indent="0">
              <a:buNone/>
            </a:pPr>
            <a:r>
              <a:rPr lang="cs-CZ" sz="2000" dirty="0" smtClean="0"/>
              <a:t>	- jiné než heterosexuální zaměření (pouze v </a:t>
            </a:r>
            <a:r>
              <a:rPr lang="cs-CZ" sz="2000" dirty="0" err="1" smtClean="0"/>
              <a:t>krollí</a:t>
            </a:r>
            <a:r>
              <a:rPr lang="cs-CZ" sz="2000" dirty="0" smtClean="0"/>
              <a:t> komunitě, v jiných </a:t>
            </a:r>
          </a:p>
          <a:p>
            <a:pPr marL="457200" lvl="1" indent="0">
              <a:buNone/>
            </a:pPr>
            <a:r>
              <a:rPr lang="cs-CZ" sz="2000" dirty="0"/>
              <a:t>	</a:t>
            </a:r>
            <a:r>
              <a:rPr lang="cs-CZ" sz="2000" dirty="0" smtClean="0"/>
              <a:t>společenstvích na tom tolik nezáleží)</a:t>
            </a:r>
          </a:p>
          <a:p>
            <a:pPr marL="457200" lvl="1" indent="0">
              <a:buNone/>
            </a:pPr>
            <a:r>
              <a:rPr lang="cs-CZ" sz="2000" dirty="0"/>
              <a:t>	</a:t>
            </a:r>
            <a:r>
              <a:rPr lang="cs-CZ" sz="2000" dirty="0" smtClean="0"/>
              <a:t>- </a:t>
            </a:r>
            <a:r>
              <a:rPr lang="cs-CZ" sz="2000" dirty="0" err="1" smtClean="0"/>
              <a:t>transgender</a:t>
            </a:r>
            <a:r>
              <a:rPr lang="cs-CZ" sz="2000" dirty="0" smtClean="0"/>
              <a:t> a </a:t>
            </a:r>
            <a:r>
              <a:rPr lang="cs-CZ" sz="2000" dirty="0" err="1" smtClean="0"/>
              <a:t>transvestie</a:t>
            </a:r>
            <a:r>
              <a:rPr lang="cs-CZ" sz="2000" dirty="0" smtClean="0"/>
              <a:t> (fušovat ženám do jejich rolí se nevyplácí)</a:t>
            </a:r>
            <a:endParaRPr lang="cs-CZ" sz="2400" dirty="0" smtClean="0"/>
          </a:p>
          <a:p>
            <a:pPr>
              <a:buFontTx/>
              <a:buChar char="-"/>
            </a:pPr>
            <a:endParaRPr lang="cs-CZ" sz="2000" dirty="0"/>
          </a:p>
          <a:p>
            <a:pPr marL="0" indent="0">
              <a:buNone/>
            </a:pPr>
            <a:endParaRPr lang="cs-CZ" dirty="0"/>
          </a:p>
        </p:txBody>
      </p:sp>
    </p:spTree>
    <p:extLst>
      <p:ext uri="{BB962C8B-B14F-4D97-AF65-F5344CB8AC3E}">
        <p14:creationId xmlns:p14="http://schemas.microsoft.com/office/powerpoint/2010/main" val="1678948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r>
              <a:rPr lang="cs-CZ" sz="2000" b="1" dirty="0"/>
              <a:t>Některá oblíbená řešení pro eliminaci těchto </a:t>
            </a:r>
            <a:r>
              <a:rPr lang="cs-CZ" sz="2000" b="1" dirty="0" err="1"/>
              <a:t>potížistů</a:t>
            </a:r>
            <a:r>
              <a:rPr lang="cs-CZ" sz="2000" dirty="0"/>
              <a:t>: </a:t>
            </a:r>
          </a:p>
          <a:p>
            <a:pPr marL="0" indent="0">
              <a:buNone/>
            </a:pPr>
            <a:endParaRPr lang="cs-CZ" sz="2000" dirty="0"/>
          </a:p>
          <a:p>
            <a:pPr>
              <a:buFontTx/>
              <a:buChar char="-"/>
            </a:pPr>
            <a:r>
              <a:rPr lang="cs-CZ" sz="2000" dirty="0"/>
              <a:t>Zkrotit: 	- Najde dominantní samici</a:t>
            </a:r>
          </a:p>
          <a:p>
            <a:pPr lvl="4">
              <a:buFontTx/>
              <a:buChar char="-"/>
            </a:pPr>
            <a:r>
              <a:rPr lang="cs-CZ" dirty="0"/>
              <a:t>Je dobře vybaven a najde si ho dominantní samice</a:t>
            </a:r>
          </a:p>
          <a:p>
            <a:pPr lvl="4">
              <a:buFontTx/>
              <a:buChar char="-"/>
            </a:pPr>
            <a:r>
              <a:rPr lang="cs-CZ" dirty="0"/>
              <a:t>Pochází z vlivné rodiny a jiné jeho vlastnosti vyvažují tento nedostatek</a:t>
            </a:r>
          </a:p>
          <a:p>
            <a:pPr>
              <a:buFontTx/>
              <a:buChar char="-"/>
            </a:pPr>
            <a:endParaRPr lang="cs-CZ" sz="2000" dirty="0"/>
          </a:p>
          <a:p>
            <a:pPr>
              <a:buFontTx/>
              <a:buChar char="-"/>
            </a:pPr>
            <a:r>
              <a:rPr lang="cs-CZ" sz="2000" dirty="0"/>
              <a:t>Vyhnat: 	- Krajní </a:t>
            </a:r>
            <a:r>
              <a:rPr lang="cs-CZ" sz="2000" dirty="0" smtClean="0"/>
              <a:t>řešení (…ale oblíbené)</a:t>
            </a:r>
            <a:endParaRPr lang="cs-CZ" sz="2000" dirty="0"/>
          </a:p>
          <a:p>
            <a:pPr lvl="4">
              <a:buFontTx/>
              <a:buChar char="-"/>
            </a:pPr>
            <a:r>
              <a:rPr lang="cs-CZ" dirty="0"/>
              <a:t>Má také své rituály a tradice</a:t>
            </a:r>
          </a:p>
          <a:p>
            <a:pPr marL="0" indent="0">
              <a:buNone/>
            </a:pPr>
            <a:endParaRPr lang="cs-CZ" dirty="0"/>
          </a:p>
        </p:txBody>
      </p:sp>
    </p:spTree>
    <p:extLst>
      <p:ext uri="{BB962C8B-B14F-4D97-AF65-F5344CB8AC3E}">
        <p14:creationId xmlns:p14="http://schemas.microsoft.com/office/powerpoint/2010/main" val="134059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99592" y="2060848"/>
            <a:ext cx="7344816" cy="1872208"/>
          </a:xfrm>
        </p:spPr>
        <p:txBody>
          <a:bodyPr>
            <a:normAutofit fontScale="90000"/>
          </a:bodyPr>
          <a:lstStyle/>
          <a:p>
            <a:r>
              <a:rPr lang="cs-CZ" b="1" dirty="0" smtClean="0">
                <a:solidFill>
                  <a:srgbClr val="B53358"/>
                </a:solidFill>
              </a:rPr>
              <a:t>Krátká rekapitulace </a:t>
            </a:r>
            <a:br>
              <a:rPr lang="cs-CZ" b="1" dirty="0" smtClean="0">
                <a:solidFill>
                  <a:srgbClr val="B53358"/>
                </a:solidFill>
              </a:rPr>
            </a:br>
            <a:r>
              <a:rPr lang="cs-CZ" b="1" dirty="0" err="1" smtClean="0">
                <a:solidFill>
                  <a:srgbClr val="B53358"/>
                </a:solidFill>
              </a:rPr>
              <a:t>krollích</a:t>
            </a:r>
            <a:r>
              <a:rPr lang="cs-CZ" b="1" dirty="0" smtClean="0">
                <a:solidFill>
                  <a:srgbClr val="B53358"/>
                </a:solidFill>
              </a:rPr>
              <a:t> vztahů:</a:t>
            </a:r>
            <a:r>
              <a:rPr lang="cs-CZ" b="1" dirty="0" smtClean="0">
                <a:solidFill>
                  <a:schemeClr val="accent6">
                    <a:lumMod val="75000"/>
                  </a:schemeClr>
                </a:solidFill>
              </a:rPr>
              <a:t/>
            </a:r>
            <a:br>
              <a:rPr lang="cs-CZ" b="1" dirty="0" smtClean="0">
                <a:solidFill>
                  <a:schemeClr val="accent6">
                    <a:lumMod val="75000"/>
                  </a:schemeClr>
                </a:solidFill>
              </a:rPr>
            </a:br>
            <a:endParaRPr lang="cs-CZ" dirty="0">
              <a:solidFill>
                <a:schemeClr val="accent6">
                  <a:lumMod val="75000"/>
                </a:schemeClr>
              </a:solidFill>
            </a:endParaRPr>
          </a:p>
        </p:txBody>
      </p:sp>
    </p:spTree>
    <p:extLst>
      <p:ext uri="{BB962C8B-B14F-4D97-AF65-F5344CB8AC3E}">
        <p14:creationId xmlns:p14="http://schemas.microsoft.com/office/powerpoint/2010/main" val="9452993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indent="0">
              <a:buNone/>
            </a:pPr>
            <a:r>
              <a:rPr lang="cs-CZ" sz="2000" b="1" dirty="0"/>
              <a:t>Sexuální </a:t>
            </a:r>
            <a:r>
              <a:rPr lang="cs-CZ" sz="2000" b="1" dirty="0" smtClean="0"/>
              <a:t>lovec samotář</a:t>
            </a:r>
          </a:p>
          <a:p>
            <a:pPr marL="0" indent="0">
              <a:buNone/>
            </a:pPr>
            <a:endParaRPr lang="cs-CZ" sz="2000" b="1" dirty="0"/>
          </a:p>
          <a:p>
            <a:pPr>
              <a:buFontTx/>
              <a:buChar char="-"/>
            </a:pPr>
            <a:r>
              <a:rPr lang="cs-CZ" sz="2000" dirty="0"/>
              <a:t>Velmi </a:t>
            </a:r>
            <a:r>
              <a:rPr lang="cs-CZ" sz="2000" dirty="0" smtClean="0"/>
              <a:t>žádaný (oblíbená postava </a:t>
            </a:r>
            <a:r>
              <a:rPr lang="cs-CZ" sz="2000" dirty="0" err="1" smtClean="0"/>
              <a:t>krollích</a:t>
            </a:r>
            <a:r>
              <a:rPr lang="cs-CZ" sz="2000" dirty="0" smtClean="0"/>
              <a:t> pohádek)</a:t>
            </a:r>
          </a:p>
          <a:p>
            <a:pPr marL="0" indent="0">
              <a:buNone/>
            </a:pPr>
            <a:endParaRPr lang="cs-CZ" sz="2000" dirty="0"/>
          </a:p>
          <a:p>
            <a:pPr>
              <a:buFontTx/>
              <a:buChar char="-"/>
            </a:pPr>
            <a:r>
              <a:rPr lang="cs-CZ" sz="2000" dirty="0" smtClean="0"/>
              <a:t>… i </a:t>
            </a:r>
            <a:r>
              <a:rPr lang="cs-CZ" sz="2000" dirty="0"/>
              <a:t>když neodpovídá tradicím </a:t>
            </a:r>
            <a:r>
              <a:rPr lang="cs-CZ" sz="2000" dirty="0" err="1"/>
              <a:t>krollí</a:t>
            </a:r>
            <a:r>
              <a:rPr lang="cs-CZ" sz="2000" dirty="0"/>
              <a:t> </a:t>
            </a:r>
            <a:r>
              <a:rPr lang="cs-CZ" sz="2000" dirty="0" smtClean="0"/>
              <a:t>společnosti</a:t>
            </a:r>
          </a:p>
          <a:p>
            <a:pPr marL="0" indent="0">
              <a:buNone/>
            </a:pPr>
            <a:endParaRPr lang="cs-CZ" sz="2000" dirty="0"/>
          </a:p>
          <a:p>
            <a:pPr>
              <a:buFontTx/>
              <a:buChar char="-"/>
            </a:pPr>
            <a:r>
              <a:rPr lang="cs-CZ" sz="2000" dirty="0" smtClean="0"/>
              <a:t>Žádný takový jedinec zatím nebyl zaznamenán</a:t>
            </a:r>
          </a:p>
          <a:p>
            <a:pPr marL="0" indent="0">
              <a:buNone/>
            </a:pPr>
            <a:r>
              <a:rPr lang="cs-CZ" sz="2000" dirty="0" smtClean="0"/>
              <a:t>(</a:t>
            </a:r>
            <a:r>
              <a:rPr lang="cs-CZ" sz="2000" dirty="0" err="1" smtClean="0"/>
              <a:t>Krollí</a:t>
            </a:r>
            <a:r>
              <a:rPr lang="cs-CZ" sz="2000" dirty="0" smtClean="0"/>
              <a:t> historie zná jeden případ </a:t>
            </a:r>
            <a:r>
              <a:rPr lang="cs-CZ" sz="2000" dirty="0" err="1" smtClean="0"/>
              <a:t>krollího</a:t>
            </a:r>
            <a:r>
              <a:rPr lang="cs-CZ" sz="2000" dirty="0" smtClean="0"/>
              <a:t> sexuálního lovce, který při svých cestách do lesů napadal jiné ženy i muže, ale nakonec se ukázalo, že jde o </a:t>
            </a:r>
            <a:r>
              <a:rPr lang="cs-CZ" sz="2000" dirty="0" err="1" smtClean="0"/>
              <a:t>krollici</a:t>
            </a:r>
            <a:r>
              <a:rPr lang="cs-CZ" sz="2000" dirty="0"/>
              <a:t> </a:t>
            </a:r>
            <a:r>
              <a:rPr lang="cs-CZ" sz="2000" dirty="0" smtClean="0"/>
              <a:t>s náruživou povahou – i na </a:t>
            </a:r>
            <a:r>
              <a:rPr lang="cs-CZ" sz="2000" dirty="0" err="1" smtClean="0"/>
              <a:t>krolly</a:t>
            </a:r>
            <a:r>
              <a:rPr lang="cs-CZ" sz="2000" dirty="0" smtClean="0"/>
              <a:t>).</a:t>
            </a:r>
            <a:endParaRPr lang="cs-CZ" sz="2000" dirty="0"/>
          </a:p>
          <a:p>
            <a:pPr marL="0" indent="0">
              <a:buNone/>
            </a:pPr>
            <a:endParaRPr lang="cs-CZ" dirty="0"/>
          </a:p>
        </p:txBody>
      </p:sp>
    </p:spTree>
    <p:extLst>
      <p:ext uri="{BB962C8B-B14F-4D97-AF65-F5344CB8AC3E}">
        <p14:creationId xmlns:p14="http://schemas.microsoft.com/office/powerpoint/2010/main" val="3287539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358008"/>
            <a:ext cx="8229600" cy="1143000"/>
          </a:xfrm>
        </p:spPr>
        <p:txBody>
          <a:bodyPr>
            <a:normAutofit fontScale="90000"/>
          </a:bodyPr>
          <a:lstStyle/>
          <a:p>
            <a:r>
              <a:rPr lang="cs-CZ" b="1" dirty="0" smtClean="0">
                <a:solidFill>
                  <a:srgbClr val="B53358"/>
                </a:solidFill>
              </a:rPr>
              <a:t>Zvláštní situace ve výchově dětí</a:t>
            </a:r>
            <a:br>
              <a:rPr lang="cs-CZ" b="1" dirty="0" smtClean="0">
                <a:solidFill>
                  <a:srgbClr val="B53358"/>
                </a:solidFill>
              </a:rPr>
            </a:br>
            <a:r>
              <a:rPr lang="cs-CZ" b="1" dirty="0" smtClean="0">
                <a:solidFill>
                  <a:srgbClr val="B53358"/>
                </a:solidFill>
              </a:rPr>
              <a:t>a nová komunita</a:t>
            </a:r>
            <a:endParaRPr lang="cs-CZ" b="1" dirty="0">
              <a:solidFill>
                <a:srgbClr val="B53358"/>
              </a:solidFill>
            </a:endParaRPr>
          </a:p>
        </p:txBody>
      </p:sp>
    </p:spTree>
    <p:extLst>
      <p:ext uri="{BB962C8B-B14F-4D97-AF65-F5344CB8AC3E}">
        <p14:creationId xmlns:p14="http://schemas.microsoft.com/office/powerpoint/2010/main" val="3961106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2"/>
            <a:ext cx="8229600" cy="3960440"/>
          </a:xfrm>
        </p:spPr>
        <p:txBody>
          <a:bodyPr>
            <a:noAutofit/>
          </a:bodyPr>
          <a:lstStyle/>
          <a:p>
            <a:pPr marL="0" indent="0">
              <a:buNone/>
            </a:pPr>
            <a:r>
              <a:rPr lang="cs-CZ" sz="2000" b="1" dirty="0" smtClean="0"/>
              <a:t>Úmrtí </a:t>
            </a:r>
            <a:r>
              <a:rPr lang="cs-CZ" sz="2000" b="1" dirty="0" err="1" smtClean="0"/>
              <a:t>rodčů</a:t>
            </a:r>
            <a:r>
              <a:rPr lang="cs-CZ" sz="2000" b="1" dirty="0" smtClean="0"/>
              <a:t>, rodiny nebo komunity – ztráta významných vazeb</a:t>
            </a:r>
          </a:p>
          <a:p>
            <a:pPr marL="0" indent="0">
              <a:buNone/>
            </a:pPr>
            <a:endParaRPr lang="cs-CZ" sz="2000" b="1" dirty="0" smtClean="0"/>
          </a:p>
          <a:p>
            <a:pPr>
              <a:buFontTx/>
              <a:buChar char="-"/>
            </a:pPr>
            <a:r>
              <a:rPr lang="cs-CZ" sz="2000" dirty="0" smtClean="0"/>
              <a:t>Při úmrtí rodičů – se dítěte, které je na matce stále závislé, ujímá blízká rodina nebo sama hlavní </a:t>
            </a:r>
            <a:r>
              <a:rPr lang="cs-CZ" sz="2000" dirty="0" err="1" smtClean="0"/>
              <a:t>krollice</a:t>
            </a:r>
            <a:r>
              <a:rPr lang="cs-CZ" sz="2000" dirty="0" smtClean="0"/>
              <a:t>. Krollové jsou starostliví rodiče a komunitní život jim nedovolí nechávat děti samotné. </a:t>
            </a:r>
          </a:p>
          <a:p>
            <a:pPr marL="0" indent="0">
              <a:buNone/>
            </a:pPr>
            <a:endParaRPr lang="cs-CZ" sz="2000" dirty="0" smtClean="0"/>
          </a:p>
          <a:p>
            <a:pPr>
              <a:buFontTx/>
              <a:buChar char="-"/>
            </a:pPr>
            <a:r>
              <a:rPr lang="cs-CZ" sz="2000" dirty="0" smtClean="0"/>
              <a:t>Při úmrtí celé rodiny – platí to co výše, pokud se stane (ale spíš se to nestává), že v komunitě nezůstal nikdo z rodiny živý, ujímá se dítěte hlavní </a:t>
            </a:r>
            <a:r>
              <a:rPr lang="cs-CZ" sz="2000" dirty="0" err="1" smtClean="0"/>
              <a:t>krollice</a:t>
            </a:r>
            <a:r>
              <a:rPr lang="cs-CZ" sz="2000" dirty="0" smtClean="0"/>
              <a:t> nebo je přiděluje do jiné rodiny.</a:t>
            </a:r>
          </a:p>
          <a:p>
            <a:pPr marL="0" indent="0">
              <a:buNone/>
            </a:pPr>
            <a:endParaRPr lang="cs-CZ" sz="2000" dirty="0" smtClean="0"/>
          </a:p>
          <a:p>
            <a:pPr marL="0" indent="0">
              <a:buNone/>
            </a:pPr>
            <a:endParaRPr lang="cs-CZ" sz="2000" dirty="0" smtClean="0"/>
          </a:p>
        </p:txBody>
      </p:sp>
    </p:spTree>
    <p:extLst>
      <p:ext uri="{BB962C8B-B14F-4D97-AF65-F5344CB8AC3E}">
        <p14:creationId xmlns:p14="http://schemas.microsoft.com/office/powerpoint/2010/main" val="1622571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692696"/>
            <a:ext cx="8568952" cy="5433467"/>
          </a:xfrm>
        </p:spPr>
        <p:txBody>
          <a:bodyPr>
            <a:normAutofit fontScale="92500" lnSpcReduction="10000"/>
          </a:bodyPr>
          <a:lstStyle/>
          <a:p>
            <a:pPr marL="0" indent="0">
              <a:buNone/>
            </a:pPr>
            <a:r>
              <a:rPr lang="cs-CZ" sz="2000" dirty="0"/>
              <a:t>Při vymření komunity – takových situací je málo, ale pokud dítě přežije a dostane se do jiné komunity, prochází pečlivým zkoumáním a pokud je shledáno zdravým a bezpečným, ujímá se ho některá z rodin. V případě, že nenarazí na jinou </a:t>
            </a:r>
            <a:r>
              <a:rPr lang="cs-CZ" sz="2000" dirty="0" err="1"/>
              <a:t>krollí</a:t>
            </a:r>
            <a:r>
              <a:rPr lang="cs-CZ" sz="2000" dirty="0"/>
              <a:t> komunitu, hledá jiného </a:t>
            </a:r>
            <a:r>
              <a:rPr lang="cs-CZ" sz="2000" dirty="0" err="1"/>
              <a:t>krolla</a:t>
            </a:r>
            <a:r>
              <a:rPr lang="cs-CZ" sz="2000" dirty="0"/>
              <a:t> v odlišné společenské struktuře, případně spřízněnou osobu, která se dítěte laskavě ujme. </a:t>
            </a:r>
            <a:endParaRPr lang="cs-CZ" sz="2000" dirty="0" smtClean="0"/>
          </a:p>
          <a:p>
            <a:pPr marL="0" indent="0">
              <a:buNone/>
            </a:pPr>
            <a:endParaRPr lang="cs-CZ" sz="2000" dirty="0"/>
          </a:p>
          <a:p>
            <a:pPr marL="0" indent="0">
              <a:buNone/>
            </a:pPr>
            <a:r>
              <a:rPr lang="cs-CZ" sz="2000" dirty="0" smtClean="0"/>
              <a:t>(</a:t>
            </a:r>
            <a:r>
              <a:rPr lang="cs-CZ" sz="2000" dirty="0"/>
              <a:t>Deník TF: „ Vyprávěli mi o chlapci, který se jmenoval </a:t>
            </a:r>
            <a:r>
              <a:rPr lang="cs-CZ" sz="2000" i="1" dirty="0" err="1"/>
              <a:t>Má-u-gulí</a:t>
            </a:r>
            <a:r>
              <a:rPr lang="cs-CZ" sz="2000" dirty="0"/>
              <a:t>. </a:t>
            </a:r>
            <a:r>
              <a:rPr lang="cs-CZ" sz="2000" dirty="0" smtClean="0"/>
              <a:t>Jeho </a:t>
            </a:r>
            <a:r>
              <a:rPr lang="cs-CZ" sz="2000" dirty="0"/>
              <a:t>komunitu zasáhla přírodní katastrofa a on jediný přežil. Když nenašel žádnou jinou blízkou komunitu, zůstal v přírodě a zdivočel. Žil s medvědí rodinou a se svou mladší sestrou dokonce </a:t>
            </a:r>
            <a:r>
              <a:rPr lang="cs-CZ" sz="2000" dirty="0" err="1"/>
              <a:t>splodil</a:t>
            </a:r>
            <a:r>
              <a:rPr lang="cs-CZ" sz="2000" dirty="0"/>
              <a:t> tři děti. Nakonec se ho ujala atraktivní a dravá </a:t>
            </a:r>
            <a:r>
              <a:rPr lang="cs-CZ" sz="2000" dirty="0" err="1" smtClean="0"/>
              <a:t>krollice</a:t>
            </a:r>
            <a:r>
              <a:rPr lang="cs-CZ" sz="2000" dirty="0" smtClean="0"/>
              <a:t>, se kterou založil </a:t>
            </a:r>
            <a:r>
              <a:rPr lang="cs-CZ" sz="2000" dirty="0"/>
              <a:t>novou </a:t>
            </a:r>
            <a:r>
              <a:rPr lang="cs-CZ" sz="2000" dirty="0" smtClean="0"/>
              <a:t>rodinu a stal se slavným vypravěčem.“)</a:t>
            </a:r>
          </a:p>
          <a:p>
            <a:pPr marL="0" indent="0">
              <a:buNone/>
            </a:pPr>
            <a:endParaRPr lang="cs-CZ" sz="2000" dirty="0"/>
          </a:p>
          <a:p>
            <a:pPr marL="0" indent="0">
              <a:buNone/>
            </a:pPr>
            <a:r>
              <a:rPr lang="cs-CZ" sz="2000" dirty="0" smtClean="0"/>
              <a:t>(Je zajímavé, že </a:t>
            </a:r>
            <a:r>
              <a:rPr lang="cs-CZ" sz="2000" dirty="0" err="1" smtClean="0"/>
              <a:t>krollové</a:t>
            </a:r>
            <a:r>
              <a:rPr lang="cs-CZ" sz="2000" dirty="0" smtClean="0"/>
              <a:t> nesnáší mluvky a mudrlanty, ale milují dobré a hlavně neuvěřitelné příběhy, obrovský úspěch měl TF se štosem bulvárního tisku, který  si sebou vezl na rozdělávání ohně. Ve svém deníku vzpomíná: „Dodnes lze v některých větších osadách najít plakáty Michala Davida, Pavla Horňáka nebo Hložka a </a:t>
            </a:r>
            <a:r>
              <a:rPr lang="cs-CZ" sz="2000" dirty="0" err="1" smtClean="0"/>
              <a:t>Kotvalda</a:t>
            </a:r>
            <a:r>
              <a:rPr lang="cs-CZ" sz="2000" dirty="0"/>
              <a:t> </a:t>
            </a:r>
            <a:r>
              <a:rPr lang="cs-CZ" sz="2000" dirty="0" smtClean="0"/>
              <a:t>– zrovna jejich </a:t>
            </a:r>
            <a:r>
              <a:rPr lang="cs-CZ" sz="2000" i="1" dirty="0" smtClean="0"/>
              <a:t>Holky z naší školky</a:t>
            </a:r>
            <a:r>
              <a:rPr lang="cs-CZ" sz="2000" dirty="0" smtClean="0"/>
              <a:t> zlidověly a staly se součástí některých nápěvů jako: </a:t>
            </a:r>
            <a:r>
              <a:rPr lang="cs-CZ" sz="2000" i="1" dirty="0" smtClean="0"/>
              <a:t>Bude sex</a:t>
            </a:r>
            <a:r>
              <a:rPr lang="cs-CZ" sz="2000" dirty="0" smtClean="0"/>
              <a:t>, </a:t>
            </a:r>
            <a:r>
              <a:rPr lang="cs-CZ" sz="2000" i="1" dirty="0" smtClean="0"/>
              <a:t>Zabijeme </a:t>
            </a:r>
            <a:r>
              <a:rPr lang="cs-CZ" sz="2000" i="1" dirty="0" err="1" smtClean="0"/>
              <a:t>vyvrhela</a:t>
            </a:r>
            <a:r>
              <a:rPr lang="cs-CZ" sz="2000" i="1" dirty="0" smtClean="0"/>
              <a:t> </a:t>
            </a:r>
            <a:r>
              <a:rPr lang="cs-CZ" sz="2000" dirty="0" smtClean="0"/>
              <a:t>nebo trýznivě posměšná píseň </a:t>
            </a:r>
            <a:r>
              <a:rPr lang="cs-CZ" sz="2000" i="1" dirty="0" smtClean="0"/>
              <a:t>Se mnou se, chlapče, nespleteš</a:t>
            </a:r>
            <a:r>
              <a:rPr lang="cs-CZ" sz="2000" dirty="0" smtClean="0"/>
              <a:t>). </a:t>
            </a:r>
            <a:endParaRPr lang="cs-CZ" sz="2000" dirty="0"/>
          </a:p>
          <a:p>
            <a:pPr marL="0" indent="0">
              <a:buNone/>
            </a:pPr>
            <a:endParaRPr lang="cs-CZ" dirty="0"/>
          </a:p>
        </p:txBody>
      </p:sp>
    </p:spTree>
    <p:extLst>
      <p:ext uri="{BB962C8B-B14F-4D97-AF65-F5344CB8AC3E}">
        <p14:creationId xmlns:p14="http://schemas.microsoft.com/office/powerpoint/2010/main" val="1703298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fontScale="92500" lnSpcReduction="10000"/>
          </a:bodyPr>
          <a:lstStyle/>
          <a:p>
            <a:pPr marL="0" indent="0">
              <a:buNone/>
            </a:pPr>
            <a:r>
              <a:rPr lang="cs-CZ" sz="2000" b="1" dirty="0" smtClean="0"/>
              <a:t>Nemoci</a:t>
            </a:r>
          </a:p>
          <a:p>
            <a:pPr marL="0" indent="0">
              <a:buNone/>
            </a:pPr>
            <a:endParaRPr lang="cs-CZ" sz="2000" dirty="0"/>
          </a:p>
          <a:p>
            <a:pPr marL="0" indent="0">
              <a:buNone/>
            </a:pPr>
            <a:r>
              <a:rPr lang="cs-CZ" sz="2000" dirty="0" smtClean="0"/>
              <a:t>Jde o velmi speciální situaci, protože </a:t>
            </a:r>
            <a:r>
              <a:rPr lang="cs-CZ" sz="2000" dirty="0" err="1" smtClean="0"/>
              <a:t>krollové</a:t>
            </a:r>
            <a:r>
              <a:rPr lang="cs-CZ" sz="2000" dirty="0" smtClean="0"/>
              <a:t> jsou nemocní jen zřídka. U lehčích případů je o pacienta postaráno, velmi malé děti a velmi staří pacienti jsou ale častěji necháni napospas účinkům nemoci. Obecně ale záleží na mnoha faktorech:</a:t>
            </a:r>
          </a:p>
          <a:p>
            <a:pPr marL="0" indent="0">
              <a:buNone/>
            </a:pPr>
            <a:endParaRPr lang="cs-CZ" sz="2000" dirty="0" smtClean="0"/>
          </a:p>
          <a:p>
            <a:pPr>
              <a:buFontTx/>
              <a:buChar char="-"/>
            </a:pPr>
            <a:r>
              <a:rPr lang="cs-CZ" sz="2000" dirty="0" smtClean="0"/>
              <a:t>Podstata choroby</a:t>
            </a:r>
          </a:p>
          <a:p>
            <a:pPr marL="0" indent="0">
              <a:buNone/>
            </a:pPr>
            <a:endParaRPr lang="cs-CZ" sz="2000" dirty="0" smtClean="0"/>
          </a:p>
          <a:p>
            <a:pPr>
              <a:buFontTx/>
              <a:buChar char="-"/>
            </a:pPr>
            <a:r>
              <a:rPr lang="cs-CZ" sz="2000" dirty="0" smtClean="0"/>
              <a:t>Projevy choroby</a:t>
            </a:r>
          </a:p>
          <a:p>
            <a:pPr marL="0" indent="0">
              <a:buNone/>
            </a:pPr>
            <a:endParaRPr lang="cs-CZ" sz="2000" dirty="0" smtClean="0"/>
          </a:p>
          <a:p>
            <a:pPr>
              <a:buFontTx/>
              <a:buChar char="-"/>
            </a:pPr>
            <a:r>
              <a:rPr lang="cs-CZ" sz="2000" dirty="0" smtClean="0"/>
              <a:t>Rizikovost pro ostatní členy komunity</a:t>
            </a:r>
          </a:p>
          <a:p>
            <a:pPr marL="0" indent="0">
              <a:buNone/>
            </a:pPr>
            <a:endParaRPr lang="cs-CZ" sz="2000" dirty="0" smtClean="0"/>
          </a:p>
          <a:p>
            <a:pPr>
              <a:buFontTx/>
              <a:buChar char="-"/>
            </a:pPr>
            <a:r>
              <a:rPr lang="cs-CZ" sz="2000" dirty="0" smtClean="0"/>
              <a:t>Věk nemocného</a:t>
            </a:r>
          </a:p>
          <a:p>
            <a:pPr marL="0" indent="0">
              <a:buNone/>
            </a:pPr>
            <a:endParaRPr lang="cs-CZ" sz="2000" dirty="0" smtClean="0"/>
          </a:p>
          <a:p>
            <a:pPr>
              <a:buFontTx/>
              <a:buChar char="-"/>
            </a:pPr>
            <a:r>
              <a:rPr lang="cs-CZ" sz="2000" dirty="0" smtClean="0"/>
              <a:t>Délka nemoci – i s ohledem na schopnost uspokojit </a:t>
            </a:r>
            <a:r>
              <a:rPr lang="cs-CZ" sz="2000" dirty="0" err="1" smtClean="0"/>
              <a:t>krollici</a:t>
            </a:r>
            <a:endParaRPr lang="cs-CZ" sz="2000" dirty="0" smtClean="0"/>
          </a:p>
          <a:p>
            <a:pPr marL="0" indent="0">
              <a:buNone/>
            </a:pPr>
            <a:endParaRPr lang="cs-CZ" sz="2000" dirty="0" smtClean="0"/>
          </a:p>
          <a:p>
            <a:pPr>
              <a:buFontTx/>
              <a:buChar char="-"/>
            </a:pPr>
            <a:r>
              <a:rPr lang="cs-CZ" sz="2000" dirty="0" smtClean="0"/>
              <a:t>Reakce pacienta na léčbu atd. </a:t>
            </a:r>
          </a:p>
        </p:txBody>
      </p:sp>
    </p:spTree>
    <p:extLst>
      <p:ext uri="{BB962C8B-B14F-4D97-AF65-F5344CB8AC3E}">
        <p14:creationId xmlns:p14="http://schemas.microsoft.com/office/powerpoint/2010/main" val="2628979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000" b="1" dirty="0" smtClean="0"/>
              <a:t>Hladomor, nedostatek, pohromy</a:t>
            </a:r>
          </a:p>
          <a:p>
            <a:pPr marL="0" indent="0">
              <a:buNone/>
            </a:pPr>
            <a:endParaRPr lang="cs-CZ" sz="2000" dirty="0"/>
          </a:p>
          <a:p>
            <a:pPr marL="0" indent="0">
              <a:buNone/>
            </a:pPr>
            <a:r>
              <a:rPr lang="cs-CZ" sz="2000" dirty="0" smtClean="0"/>
              <a:t>V případě katastrof a pohrom různého druhu, které mohou narušit běžný život celé komunity, reagují </a:t>
            </a:r>
            <a:r>
              <a:rPr lang="cs-CZ" sz="2000" dirty="0" err="1" smtClean="0"/>
              <a:t>krollové</a:t>
            </a:r>
            <a:r>
              <a:rPr lang="cs-CZ" sz="2000" dirty="0" smtClean="0"/>
              <a:t> velmi pragmaticky:</a:t>
            </a:r>
          </a:p>
          <a:p>
            <a:pPr marL="0" indent="0">
              <a:buNone/>
            </a:pPr>
            <a:endParaRPr lang="cs-CZ" sz="2000" dirty="0"/>
          </a:p>
          <a:p>
            <a:pPr marL="0" indent="0">
              <a:buNone/>
            </a:pPr>
            <a:r>
              <a:rPr lang="cs-CZ" sz="2000" b="1" dirty="0" smtClean="0"/>
              <a:t>Pořídí si větší kyje.</a:t>
            </a:r>
            <a:endParaRPr lang="cs-CZ" b="1" dirty="0" smtClean="0"/>
          </a:p>
          <a:p>
            <a:pPr marL="0" indent="0">
              <a:buNone/>
            </a:pPr>
            <a:endParaRPr lang="cs-CZ" sz="2000" dirty="0"/>
          </a:p>
          <a:p>
            <a:pPr marL="0" indent="0">
              <a:buNone/>
            </a:pPr>
            <a:r>
              <a:rPr lang="cs-CZ" sz="2000" dirty="0" smtClean="0"/>
              <a:t>V situacích, na které jsou i kyje nadměrných velikostí krátké (např. výbuch sopky) pak volí různé strategie, které si rozebereme jindy. </a:t>
            </a:r>
          </a:p>
          <a:p>
            <a:pPr marL="0" indent="0">
              <a:buNone/>
            </a:pPr>
            <a:endParaRPr lang="cs-CZ" sz="2000" dirty="0" smtClean="0"/>
          </a:p>
          <a:p>
            <a:pPr marL="0" indent="0">
              <a:buNone/>
            </a:pPr>
            <a:r>
              <a:rPr lang="cs-CZ" sz="2000" dirty="0" smtClean="0"/>
              <a:t>Poslední perlička: (Deník </a:t>
            </a:r>
            <a:r>
              <a:rPr lang="cs-CZ" sz="2000" dirty="0" smtClean="0"/>
              <a:t>TF: </a:t>
            </a:r>
            <a:r>
              <a:rPr lang="cs-CZ" sz="2000" i="1" dirty="0" smtClean="0"/>
              <a:t>…kyje jako nejčastější „pádné argumenty“ mají různé úrovně a kvality, které </a:t>
            </a:r>
            <a:r>
              <a:rPr lang="cs-CZ" sz="2000" i="1" dirty="0" err="1" smtClean="0"/>
              <a:t>krollové</a:t>
            </a:r>
            <a:r>
              <a:rPr lang="cs-CZ" sz="2000" i="1" dirty="0" smtClean="0"/>
              <a:t> měří na „nebezpečnost“, jejímž znakem je + nebo I jako poloviční nebezpečnost. Hodnota velmi pádného kyje pak vypadá např.: </a:t>
            </a:r>
            <a:r>
              <a:rPr lang="cs-CZ" sz="2000" dirty="0" smtClean="0"/>
              <a:t>+++I, naše společnost ráda přejímá </a:t>
            </a:r>
            <a:r>
              <a:rPr lang="cs-CZ" sz="2000" dirty="0" err="1" smtClean="0"/>
              <a:t>krollí</a:t>
            </a:r>
            <a:r>
              <a:rPr lang="cs-CZ" sz="2000" dirty="0" smtClean="0"/>
              <a:t> čitelné symboly a převzala toto hodnocení pro velikosti oděvů: l, </a:t>
            </a:r>
            <a:r>
              <a:rPr lang="cs-CZ" sz="2000" dirty="0" err="1" smtClean="0"/>
              <a:t>xl</a:t>
            </a:r>
            <a:r>
              <a:rPr lang="cs-CZ" sz="2000" dirty="0" smtClean="0"/>
              <a:t>, </a:t>
            </a:r>
            <a:r>
              <a:rPr lang="cs-CZ" sz="2000" dirty="0" err="1" smtClean="0"/>
              <a:t>xxxl</a:t>
            </a:r>
            <a:r>
              <a:rPr lang="cs-CZ" sz="2000" dirty="0" smtClean="0"/>
              <a:t>…). </a:t>
            </a:r>
          </a:p>
          <a:p>
            <a:pPr marL="0" indent="0">
              <a:buNone/>
            </a:pPr>
            <a:endParaRPr lang="cs-CZ" sz="2000" dirty="0"/>
          </a:p>
          <a:p>
            <a:pPr marL="0" indent="0">
              <a:buNone/>
            </a:pPr>
            <a:endParaRPr lang="cs-CZ" sz="2000" dirty="0" smtClean="0"/>
          </a:p>
        </p:txBody>
      </p:sp>
    </p:spTree>
    <p:extLst>
      <p:ext uri="{BB962C8B-B14F-4D97-AF65-F5344CB8AC3E}">
        <p14:creationId xmlns:p14="http://schemas.microsoft.com/office/powerpoint/2010/main" val="4212534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B53358"/>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141984"/>
            <a:ext cx="8229600" cy="1143000"/>
          </a:xfrm>
        </p:spPr>
        <p:txBody>
          <a:bodyPr>
            <a:normAutofit/>
          </a:bodyPr>
          <a:lstStyle/>
          <a:p>
            <a:r>
              <a:rPr lang="cs-CZ" b="1" dirty="0">
                <a:solidFill>
                  <a:schemeClr val="bg2">
                    <a:lumMod val="10000"/>
                  </a:schemeClr>
                </a:solidFill>
              </a:rPr>
              <a:t>Děkuji za </a:t>
            </a:r>
            <a:r>
              <a:rPr lang="cs-CZ" b="1" dirty="0" smtClean="0">
                <a:solidFill>
                  <a:schemeClr val="bg2">
                    <a:lumMod val="10000"/>
                  </a:schemeClr>
                </a:solidFill>
              </a:rPr>
              <a:t>pozornost</a:t>
            </a:r>
            <a:endParaRPr lang="cs-CZ" b="1" dirty="0">
              <a:solidFill>
                <a:schemeClr val="bg2">
                  <a:lumMod val="10000"/>
                </a:schemeClr>
              </a:solidFill>
            </a:endParaRPr>
          </a:p>
        </p:txBody>
      </p:sp>
    </p:spTree>
    <p:extLst>
      <p:ext uri="{BB962C8B-B14F-4D97-AF65-F5344CB8AC3E}">
        <p14:creationId xmlns:p14="http://schemas.microsoft.com/office/powerpoint/2010/main" val="3894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80728"/>
            <a:ext cx="7931224" cy="4497363"/>
          </a:xfrm>
        </p:spPr>
        <p:txBody>
          <a:bodyPr/>
          <a:lstStyle/>
          <a:p>
            <a:pPr marL="0" indent="0">
              <a:buNone/>
            </a:pPr>
            <a:endParaRPr lang="cs-CZ" dirty="0"/>
          </a:p>
          <a:p>
            <a:pPr>
              <a:buFontTx/>
              <a:buChar char="-"/>
            </a:pPr>
            <a:r>
              <a:rPr lang="cs-CZ" sz="2000" dirty="0" smtClean="0"/>
              <a:t>Vztah a početí v </a:t>
            </a:r>
            <a:r>
              <a:rPr lang="cs-CZ" sz="2000" dirty="0" err="1" smtClean="0"/>
              <a:t>krollí</a:t>
            </a:r>
            <a:r>
              <a:rPr lang="cs-CZ" sz="2000" dirty="0" smtClean="0"/>
              <a:t> společnosti řídí žena</a:t>
            </a:r>
          </a:p>
          <a:p>
            <a:pPr marL="0" indent="0">
              <a:buNone/>
            </a:pPr>
            <a:endParaRPr lang="cs-CZ" sz="2000" dirty="0" smtClean="0"/>
          </a:p>
          <a:p>
            <a:pPr>
              <a:buFontTx/>
              <a:buChar char="-"/>
            </a:pPr>
            <a:r>
              <a:rPr lang="cs-CZ" sz="2000" dirty="0" smtClean="0"/>
              <a:t>Vztah a početí v </a:t>
            </a:r>
            <a:r>
              <a:rPr lang="cs-CZ" sz="2000" dirty="0" err="1" smtClean="0"/>
              <a:t>nekrollí</a:t>
            </a:r>
            <a:r>
              <a:rPr lang="cs-CZ" sz="2000" dirty="0" smtClean="0"/>
              <a:t> společnosti řídí </a:t>
            </a:r>
            <a:r>
              <a:rPr lang="cs-CZ" sz="2000" dirty="0" err="1" smtClean="0"/>
              <a:t>kroll</a:t>
            </a:r>
            <a:r>
              <a:rPr lang="cs-CZ" sz="2000" dirty="0" smtClean="0"/>
              <a:t>/</a:t>
            </a:r>
            <a:r>
              <a:rPr lang="cs-CZ" sz="2000" dirty="0" err="1" smtClean="0"/>
              <a:t>krollice</a:t>
            </a:r>
            <a:endParaRPr lang="cs-CZ" sz="2000" dirty="0" smtClean="0"/>
          </a:p>
          <a:p>
            <a:pPr marL="0" indent="0">
              <a:buNone/>
            </a:pPr>
            <a:endParaRPr lang="cs-CZ" sz="2000" dirty="0" smtClean="0"/>
          </a:p>
          <a:p>
            <a:pPr>
              <a:buFontTx/>
              <a:buChar char="-"/>
            </a:pPr>
            <a:r>
              <a:rPr lang="cs-CZ" sz="2000" dirty="0" smtClean="0"/>
              <a:t>Vztah a postoj k partnerství u </a:t>
            </a:r>
            <a:r>
              <a:rPr lang="cs-CZ" sz="2000" dirty="0" err="1" smtClean="0"/>
              <a:t>krollů</a:t>
            </a:r>
            <a:r>
              <a:rPr lang="cs-CZ" sz="2000" dirty="0" smtClean="0"/>
              <a:t> jsou pro nás velmi neortodoxní</a:t>
            </a:r>
          </a:p>
          <a:p>
            <a:pPr marL="0" indent="0">
              <a:buNone/>
            </a:pPr>
            <a:endParaRPr lang="cs-CZ" sz="2000" dirty="0" smtClean="0"/>
          </a:p>
          <a:p>
            <a:pPr marL="0" indent="0">
              <a:buNone/>
            </a:pPr>
            <a:endParaRPr lang="cs-CZ" sz="2000" dirty="0" smtClean="0"/>
          </a:p>
          <a:p>
            <a:pPr>
              <a:buFontTx/>
              <a:buChar char="-"/>
            </a:pPr>
            <a:r>
              <a:rPr lang="cs-CZ" sz="2000" dirty="0" smtClean="0"/>
              <a:t>„Kroll nezná „NE“, pokud chce sex, bude sex. Jakkoliv…. Kamkoliv…. Odpor je zbytečný…“ (deníček TF, 22. března)</a:t>
            </a:r>
            <a:endParaRPr lang="cs-CZ" sz="2000" dirty="0"/>
          </a:p>
        </p:txBody>
      </p:sp>
    </p:spTree>
    <p:extLst>
      <p:ext uri="{BB962C8B-B14F-4D97-AF65-F5344CB8AC3E}">
        <p14:creationId xmlns:p14="http://schemas.microsoft.com/office/powerpoint/2010/main" val="47590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67544" y="1700808"/>
            <a:ext cx="8229600" cy="2578298"/>
          </a:xfrm>
        </p:spPr>
        <p:txBody>
          <a:bodyPr>
            <a:normAutofit fontScale="90000"/>
          </a:bodyPr>
          <a:lstStyle/>
          <a:p>
            <a:r>
              <a:rPr lang="cs-CZ" sz="6000" b="1" dirty="0" smtClean="0">
                <a:solidFill>
                  <a:srgbClr val="B53358"/>
                </a:solidFill>
              </a:rPr>
              <a:t>Manželství</a:t>
            </a:r>
            <a:r>
              <a:rPr lang="cs-CZ" b="1" dirty="0" smtClean="0">
                <a:solidFill>
                  <a:srgbClr val="B53358"/>
                </a:solidFill>
              </a:rPr>
              <a:t/>
            </a:r>
            <a:br>
              <a:rPr lang="cs-CZ" b="1" dirty="0" smtClean="0">
                <a:solidFill>
                  <a:srgbClr val="B53358"/>
                </a:solidFill>
              </a:rPr>
            </a:br>
            <a:r>
              <a:rPr lang="cs-CZ" b="1" dirty="0" smtClean="0">
                <a:solidFill>
                  <a:srgbClr val="B53358"/>
                </a:solidFill>
              </a:rPr>
              <a:t/>
            </a:r>
            <a:br>
              <a:rPr lang="cs-CZ" b="1" dirty="0" smtClean="0">
                <a:solidFill>
                  <a:srgbClr val="B53358"/>
                </a:solidFill>
              </a:rPr>
            </a:br>
            <a:r>
              <a:rPr lang="cs-CZ" b="1" dirty="0" smtClean="0">
                <a:solidFill>
                  <a:srgbClr val="B53358"/>
                </a:solidFill>
              </a:rPr>
              <a:t>Vybrané svatební rituály </a:t>
            </a:r>
            <a:br>
              <a:rPr lang="cs-CZ" b="1" dirty="0" smtClean="0">
                <a:solidFill>
                  <a:srgbClr val="B53358"/>
                </a:solidFill>
              </a:rPr>
            </a:br>
            <a:r>
              <a:rPr lang="cs-CZ" b="1" dirty="0" smtClean="0">
                <a:solidFill>
                  <a:srgbClr val="B53358"/>
                </a:solidFill>
              </a:rPr>
              <a:t>a tradice </a:t>
            </a:r>
            <a:r>
              <a:rPr lang="cs-CZ" b="1" dirty="0" err="1" smtClean="0">
                <a:solidFill>
                  <a:srgbClr val="B53358"/>
                </a:solidFill>
              </a:rPr>
              <a:t>krollů</a:t>
            </a:r>
            <a:endParaRPr lang="cs-CZ" b="1" dirty="0">
              <a:solidFill>
                <a:srgbClr val="B53358"/>
              </a:solidFill>
            </a:endParaRPr>
          </a:p>
        </p:txBody>
      </p:sp>
    </p:spTree>
    <p:extLst>
      <p:ext uri="{BB962C8B-B14F-4D97-AF65-F5344CB8AC3E}">
        <p14:creationId xmlns:p14="http://schemas.microsoft.com/office/powerpoint/2010/main" val="321775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764704"/>
            <a:ext cx="8147248" cy="5472608"/>
          </a:xfrm>
        </p:spPr>
        <p:txBody>
          <a:bodyPr>
            <a:normAutofit fontScale="85000" lnSpcReduction="10000"/>
          </a:bodyPr>
          <a:lstStyle/>
          <a:p>
            <a:pPr marL="0" indent="0">
              <a:buNone/>
            </a:pPr>
            <a:r>
              <a:rPr lang="cs-CZ" sz="2000" dirty="0" smtClean="0">
                <a:solidFill>
                  <a:srgbClr val="B53358"/>
                </a:solidFill>
              </a:rPr>
              <a:t>Rituál </a:t>
            </a:r>
            <a:r>
              <a:rPr lang="cs-CZ" sz="2000" b="1" dirty="0" smtClean="0">
                <a:solidFill>
                  <a:srgbClr val="B53358"/>
                </a:solidFill>
              </a:rPr>
              <a:t>Volby partnera </a:t>
            </a:r>
            <a:r>
              <a:rPr lang="cs-CZ" sz="2000" dirty="0" smtClean="0"/>
              <a:t>(</a:t>
            </a:r>
            <a:r>
              <a:rPr lang="cs-CZ" sz="2000" i="1" dirty="0" err="1" smtClean="0"/>
              <a:t>kyjaticca</a:t>
            </a:r>
            <a:r>
              <a:rPr lang="cs-CZ" sz="2000" dirty="0" smtClean="0"/>
              <a:t>)</a:t>
            </a:r>
          </a:p>
          <a:p>
            <a:pPr marL="0" indent="0">
              <a:buNone/>
            </a:pPr>
            <a:endParaRPr lang="cs-CZ" sz="2000" dirty="0" smtClean="0"/>
          </a:p>
          <a:p>
            <a:pPr marL="0" indent="0">
              <a:buNone/>
            </a:pPr>
            <a:endParaRPr lang="cs-CZ" sz="2000" dirty="0" smtClean="0"/>
          </a:p>
          <a:p>
            <a:pPr marL="0" indent="0">
              <a:buNone/>
            </a:pPr>
            <a:r>
              <a:rPr lang="cs-CZ" sz="2000" dirty="0" smtClean="0">
                <a:solidFill>
                  <a:srgbClr val="B53358"/>
                </a:solidFill>
              </a:rPr>
              <a:t>Rituál </a:t>
            </a:r>
            <a:r>
              <a:rPr lang="cs-CZ" sz="2000" b="1" dirty="0" smtClean="0">
                <a:solidFill>
                  <a:srgbClr val="B53358"/>
                </a:solidFill>
              </a:rPr>
              <a:t>Propletení</a:t>
            </a:r>
            <a:r>
              <a:rPr lang="cs-CZ" sz="2000" dirty="0" smtClean="0">
                <a:solidFill>
                  <a:srgbClr val="B53358"/>
                </a:solidFill>
              </a:rPr>
              <a:t> </a:t>
            </a:r>
            <a:r>
              <a:rPr lang="cs-CZ" sz="2000" dirty="0" smtClean="0"/>
              <a:t>(</a:t>
            </a:r>
            <a:r>
              <a:rPr lang="cs-CZ" sz="2000" i="1" dirty="0" smtClean="0"/>
              <a:t>copy z </a:t>
            </a:r>
            <a:r>
              <a:rPr lang="cs-CZ" sz="2000" i="1" dirty="0" err="1" smtClean="0"/>
              <a:t>arrrrrie</a:t>
            </a:r>
            <a:r>
              <a:rPr lang="cs-CZ" sz="2000" i="1" dirty="0" smtClean="0"/>
              <a:t> – doslova „copy z p*</a:t>
            </a:r>
            <a:r>
              <a:rPr lang="cs-CZ" sz="2000" i="1" dirty="0" err="1" smtClean="0"/>
              <a:t>dele</a:t>
            </a:r>
            <a:r>
              <a:rPr lang="cs-CZ" sz="2000" i="1" dirty="0" smtClean="0"/>
              <a:t>“, </a:t>
            </a:r>
            <a:r>
              <a:rPr lang="cs-CZ" sz="2000" dirty="0" smtClean="0"/>
              <a:t>později zkomoleno na </a:t>
            </a:r>
            <a:r>
              <a:rPr lang="cs-CZ" sz="2000" i="1" dirty="0" smtClean="0"/>
              <a:t>tapiserie</a:t>
            </a:r>
            <a:r>
              <a:rPr lang="cs-CZ" sz="2000" dirty="0" smtClean="0"/>
              <a:t>)</a:t>
            </a:r>
          </a:p>
          <a:p>
            <a:pPr marL="0" indent="0">
              <a:buNone/>
            </a:pPr>
            <a:endParaRPr lang="cs-CZ" sz="2000" dirty="0" smtClean="0"/>
          </a:p>
          <a:p>
            <a:pPr marL="0" indent="0">
              <a:buNone/>
            </a:pPr>
            <a:endParaRPr lang="cs-CZ" sz="2000" dirty="0" smtClean="0"/>
          </a:p>
          <a:p>
            <a:pPr marL="0" indent="0">
              <a:buNone/>
            </a:pPr>
            <a:r>
              <a:rPr lang="cs-CZ" sz="2000" dirty="0" smtClean="0">
                <a:solidFill>
                  <a:srgbClr val="B53358"/>
                </a:solidFill>
              </a:rPr>
              <a:t>Rituál </a:t>
            </a:r>
            <a:r>
              <a:rPr lang="cs-CZ" sz="2000" b="1" dirty="0" smtClean="0">
                <a:solidFill>
                  <a:srgbClr val="B53358"/>
                </a:solidFill>
              </a:rPr>
              <a:t>Rozdělení</a:t>
            </a:r>
            <a:r>
              <a:rPr lang="cs-CZ" sz="2000" dirty="0" smtClean="0">
                <a:solidFill>
                  <a:srgbClr val="B53358"/>
                </a:solidFill>
              </a:rPr>
              <a:t> </a:t>
            </a:r>
            <a:r>
              <a:rPr lang="cs-CZ" sz="2000" dirty="0" smtClean="0"/>
              <a:t>(</a:t>
            </a:r>
            <a:r>
              <a:rPr lang="cs-CZ" sz="2000" i="1" dirty="0" smtClean="0"/>
              <a:t>fik-</a:t>
            </a:r>
            <a:r>
              <a:rPr lang="cs-CZ" sz="2000" i="1" dirty="0" err="1" smtClean="0"/>
              <a:t>ce</a:t>
            </a:r>
            <a:r>
              <a:rPr lang="cs-CZ" sz="2000" dirty="0" smtClean="0"/>
              <a:t>)</a:t>
            </a:r>
          </a:p>
          <a:p>
            <a:pPr marL="0" indent="0">
              <a:buNone/>
            </a:pPr>
            <a:endParaRPr lang="cs-CZ" sz="2000" dirty="0" smtClean="0"/>
          </a:p>
          <a:p>
            <a:pPr marL="0" indent="0">
              <a:buNone/>
            </a:pPr>
            <a:endParaRPr lang="cs-CZ" sz="2000" dirty="0"/>
          </a:p>
          <a:p>
            <a:pPr marL="0" indent="0">
              <a:buNone/>
            </a:pPr>
            <a:r>
              <a:rPr lang="cs-CZ" sz="2000" dirty="0" smtClean="0">
                <a:solidFill>
                  <a:srgbClr val="B53358"/>
                </a:solidFill>
              </a:rPr>
              <a:t>Rituální </a:t>
            </a:r>
            <a:r>
              <a:rPr lang="cs-CZ" sz="2000" b="1" dirty="0" smtClean="0">
                <a:solidFill>
                  <a:srgbClr val="B53358"/>
                </a:solidFill>
              </a:rPr>
              <a:t>Příprava obydlí </a:t>
            </a:r>
            <a:r>
              <a:rPr lang="cs-CZ" sz="2000" dirty="0" smtClean="0"/>
              <a:t>(</a:t>
            </a:r>
            <a:r>
              <a:rPr lang="cs-CZ" sz="2000" i="1" dirty="0" err="1" smtClean="0"/>
              <a:t>achau</a:t>
            </a:r>
            <a:r>
              <a:rPr lang="cs-CZ" sz="2000" dirty="0" smtClean="0"/>
              <a:t>)</a:t>
            </a:r>
          </a:p>
          <a:p>
            <a:pPr marL="0" indent="0">
              <a:buNone/>
            </a:pPr>
            <a:endParaRPr lang="cs-CZ" sz="2000" dirty="0" smtClean="0"/>
          </a:p>
          <a:p>
            <a:pPr marL="0" indent="0">
              <a:buNone/>
            </a:pPr>
            <a:endParaRPr lang="cs-CZ" sz="2000" dirty="0"/>
          </a:p>
          <a:p>
            <a:pPr marL="0" indent="0">
              <a:buNone/>
            </a:pPr>
            <a:r>
              <a:rPr lang="cs-CZ" sz="2000" b="1" dirty="0" smtClean="0">
                <a:solidFill>
                  <a:srgbClr val="B53358"/>
                </a:solidFill>
              </a:rPr>
              <a:t>Svatební rituál </a:t>
            </a:r>
            <a:r>
              <a:rPr lang="cs-CZ" sz="2000" dirty="0" smtClean="0">
                <a:solidFill>
                  <a:srgbClr val="B53358"/>
                </a:solidFill>
              </a:rPr>
              <a:t>komunity </a:t>
            </a:r>
            <a:r>
              <a:rPr lang="cs-CZ" sz="2000" dirty="0" smtClean="0"/>
              <a:t>(</a:t>
            </a:r>
            <a:r>
              <a:rPr lang="cs-CZ" sz="2000" dirty="0" err="1" smtClean="0"/>
              <a:t>Ghhrrrghg</a:t>
            </a:r>
            <a:r>
              <a:rPr lang="cs-CZ" sz="2000" dirty="0" smtClean="0"/>
              <a:t> – typický hrdelní výkřik vášně, v </a:t>
            </a:r>
            <a:r>
              <a:rPr lang="cs-CZ" sz="2000" dirty="0" err="1" smtClean="0"/>
              <a:t>nekrollí</a:t>
            </a:r>
            <a:r>
              <a:rPr lang="cs-CZ" sz="2000" dirty="0" smtClean="0"/>
              <a:t> společnosti označovaný jako </a:t>
            </a:r>
            <a:r>
              <a:rPr lang="cs-CZ" sz="2000" i="1" dirty="0" smtClean="0"/>
              <a:t>Gordický uzel, který se nezkušeným vytvářel na hlasivkách</a:t>
            </a:r>
            <a:r>
              <a:rPr lang="cs-CZ" sz="2000" dirty="0" smtClean="0"/>
              <a:t>)</a:t>
            </a:r>
          </a:p>
          <a:p>
            <a:pPr marL="0" indent="0">
              <a:buNone/>
            </a:pPr>
            <a:endParaRPr lang="cs-CZ" sz="2000" dirty="0"/>
          </a:p>
          <a:p>
            <a:pPr marL="0" indent="0">
              <a:buNone/>
            </a:pPr>
            <a:r>
              <a:rPr lang="cs-CZ" sz="2000" dirty="0" smtClean="0"/>
              <a:t>„Přestože řada rituálů a tradic má své specifické označení také v </a:t>
            </a:r>
            <a:r>
              <a:rPr lang="cs-CZ" sz="2000" dirty="0" err="1" smtClean="0"/>
              <a:t>krollí</a:t>
            </a:r>
            <a:r>
              <a:rPr lang="cs-CZ" sz="2000" dirty="0" smtClean="0"/>
              <a:t> řeči, častěji se užívá neverbální formy určení. Např. u </a:t>
            </a:r>
            <a:r>
              <a:rPr lang="cs-CZ" sz="2000" i="1" dirty="0" err="1" smtClean="0"/>
              <a:t>kyjaticcy</a:t>
            </a:r>
            <a:r>
              <a:rPr lang="cs-CZ" sz="2000" dirty="0" smtClean="0"/>
              <a:t> se výmluvně usadí rituální kyj do prachu, u </a:t>
            </a:r>
            <a:r>
              <a:rPr lang="cs-CZ" sz="2000" i="1" dirty="0" smtClean="0"/>
              <a:t>copy z </a:t>
            </a:r>
            <a:r>
              <a:rPr lang="cs-CZ" sz="2000" i="1" dirty="0" err="1" smtClean="0"/>
              <a:t>arrrrrie</a:t>
            </a:r>
            <a:r>
              <a:rPr lang="cs-CZ" sz="2000" i="1" dirty="0" smtClean="0"/>
              <a:t> </a:t>
            </a:r>
            <a:r>
              <a:rPr lang="cs-CZ" sz="2000" dirty="0" smtClean="0"/>
              <a:t>se jednoduše ženich přitáhne za předkožku k nevěstě apod.“ (Deník TF, říjen). </a:t>
            </a:r>
          </a:p>
        </p:txBody>
      </p:sp>
    </p:spTree>
    <p:extLst>
      <p:ext uri="{BB962C8B-B14F-4D97-AF65-F5344CB8AC3E}">
        <p14:creationId xmlns:p14="http://schemas.microsoft.com/office/powerpoint/2010/main" val="2116454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B53358"/>
                </a:solidFill>
              </a:rPr>
              <a:t>Rituální volba partnera</a:t>
            </a:r>
            <a:endParaRPr lang="cs-CZ" dirty="0">
              <a:solidFill>
                <a:srgbClr val="B53358"/>
              </a:solidFill>
            </a:endParaRPr>
          </a:p>
        </p:txBody>
      </p:sp>
      <p:sp>
        <p:nvSpPr>
          <p:cNvPr id="3" name="Zástupný symbol pro obsah 2"/>
          <p:cNvSpPr>
            <a:spLocks noGrp="1"/>
          </p:cNvSpPr>
          <p:nvPr>
            <p:ph idx="1"/>
          </p:nvPr>
        </p:nvSpPr>
        <p:spPr/>
        <p:txBody>
          <a:bodyPr>
            <a:normAutofit/>
          </a:bodyPr>
          <a:lstStyle/>
          <a:p>
            <a:pPr>
              <a:buFontTx/>
              <a:buChar char="-"/>
            </a:pPr>
            <a:r>
              <a:rPr lang="cs-CZ" sz="2000" dirty="0" smtClean="0"/>
              <a:t>Volba je na </a:t>
            </a:r>
            <a:r>
              <a:rPr lang="cs-CZ" sz="2000" dirty="0" err="1" smtClean="0"/>
              <a:t>krollici</a:t>
            </a:r>
            <a:r>
              <a:rPr lang="cs-CZ" sz="2000" dirty="0" smtClean="0"/>
              <a:t>, obvykle si vybere muže, který ji dokázal nejlépe a opakovaně uspokojit v období dospívání, přesněji v období od přijetí mezi ženy, které slouží k přípravě mladých dívek na náročnou vůdčí pozici. </a:t>
            </a:r>
          </a:p>
          <a:p>
            <a:pPr marL="0" indent="0">
              <a:buNone/>
            </a:pPr>
            <a:endParaRPr lang="cs-CZ" sz="2000" dirty="0" smtClean="0"/>
          </a:p>
          <a:p>
            <a:pPr>
              <a:buFontTx/>
              <a:buChar char="-"/>
            </a:pPr>
            <a:r>
              <a:rPr lang="cs-CZ" sz="2000" dirty="0"/>
              <a:t>Krollové nevyznávají sexuální zdrženlivost (nikdy</a:t>
            </a:r>
            <a:r>
              <a:rPr lang="cs-CZ" sz="2000" dirty="0" smtClean="0"/>
              <a:t>)</a:t>
            </a:r>
          </a:p>
          <a:p>
            <a:pPr marL="0" indent="0">
              <a:buNone/>
            </a:pPr>
            <a:endParaRPr lang="cs-CZ" sz="2000" dirty="0"/>
          </a:p>
          <a:p>
            <a:pPr>
              <a:buFontTx/>
              <a:buChar char="-"/>
            </a:pPr>
            <a:r>
              <a:rPr lang="cs-CZ" sz="2000" dirty="0" smtClean="0"/>
              <a:t>Obvyklé preference </a:t>
            </a:r>
            <a:r>
              <a:rPr lang="cs-CZ" sz="2000" dirty="0" err="1" smtClean="0"/>
              <a:t>krollic</a:t>
            </a:r>
            <a:r>
              <a:rPr lang="cs-CZ" sz="2000" dirty="0" smtClean="0"/>
              <a:t> u </a:t>
            </a:r>
            <a:r>
              <a:rPr lang="cs-CZ" sz="2000" dirty="0" err="1" smtClean="0"/>
              <a:t>krollů</a:t>
            </a:r>
            <a:r>
              <a:rPr lang="cs-CZ" sz="2000" dirty="0" smtClean="0"/>
              <a:t>: poslušnost, výdrž, dynamika</a:t>
            </a:r>
          </a:p>
          <a:p>
            <a:pPr marL="0" indent="0">
              <a:buNone/>
            </a:pPr>
            <a:endParaRPr lang="cs-CZ" sz="2000" dirty="0" smtClean="0"/>
          </a:p>
          <a:p>
            <a:pPr>
              <a:buFontTx/>
              <a:buChar char="-"/>
            </a:pPr>
            <a:r>
              <a:rPr lang="cs-CZ" sz="2000" dirty="0" smtClean="0"/>
              <a:t>Pokud projeví o jednoho </a:t>
            </a:r>
            <a:r>
              <a:rPr lang="cs-CZ" sz="2000" dirty="0" err="1" smtClean="0"/>
              <a:t>krolla</a:t>
            </a:r>
            <a:r>
              <a:rPr lang="cs-CZ" sz="2000" dirty="0" smtClean="0"/>
              <a:t> zájem více </a:t>
            </a:r>
            <a:r>
              <a:rPr lang="cs-CZ" sz="2000" dirty="0" err="1" smtClean="0"/>
              <a:t>krollic</a:t>
            </a:r>
            <a:r>
              <a:rPr lang="cs-CZ" sz="2000" dirty="0" smtClean="0"/>
              <a:t>, získává ho:</a:t>
            </a:r>
          </a:p>
          <a:p>
            <a:pPr lvl="1">
              <a:buFontTx/>
              <a:buChar char="-"/>
            </a:pPr>
            <a:r>
              <a:rPr lang="cs-CZ" sz="2000" dirty="0" smtClean="0"/>
              <a:t>Ta, která má vyšší společenské postavení</a:t>
            </a:r>
          </a:p>
          <a:p>
            <a:pPr lvl="1">
              <a:buFontTx/>
              <a:buChar char="-"/>
            </a:pPr>
            <a:r>
              <a:rPr lang="cs-CZ" sz="2000" dirty="0" smtClean="0"/>
              <a:t>Ta, která dokáže udržet déle erekci partnera</a:t>
            </a:r>
          </a:p>
          <a:p>
            <a:pPr lvl="1">
              <a:buFontTx/>
              <a:buChar char="-"/>
            </a:pPr>
            <a:r>
              <a:rPr lang="cs-CZ" sz="2000" dirty="0" smtClean="0"/>
              <a:t>Ta, která ostatní </a:t>
            </a:r>
            <a:r>
              <a:rPr lang="cs-CZ" sz="2000" dirty="0" err="1" smtClean="0"/>
              <a:t>krollice</a:t>
            </a:r>
            <a:r>
              <a:rPr lang="cs-CZ" sz="2000" dirty="0" smtClean="0"/>
              <a:t> přesvědčí, že patří jí a ne jim.</a:t>
            </a:r>
            <a:endParaRPr lang="cs-CZ" sz="2000" dirty="0"/>
          </a:p>
        </p:txBody>
      </p:sp>
    </p:spTree>
    <p:extLst>
      <p:ext uri="{BB962C8B-B14F-4D97-AF65-F5344CB8AC3E}">
        <p14:creationId xmlns:p14="http://schemas.microsoft.com/office/powerpoint/2010/main" val="227905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lnSpcReduction="10000"/>
          </a:bodyPr>
          <a:lstStyle/>
          <a:p>
            <a:pPr marL="0" indent="0">
              <a:buNone/>
            </a:pPr>
            <a:r>
              <a:rPr lang="cs-CZ" sz="2000" b="1" dirty="0" smtClean="0"/>
              <a:t>Nejvyšší společenské postavení </a:t>
            </a:r>
            <a:endParaRPr lang="cs-CZ" sz="2000" dirty="0"/>
          </a:p>
          <a:p>
            <a:pPr marL="0" indent="0">
              <a:buNone/>
            </a:pPr>
            <a:r>
              <a:rPr lang="cs-CZ" sz="2000" dirty="0" smtClean="0"/>
              <a:t>Splývá s dalšími dvěma body, ale odvíjí se také od rodiny dívky a od postavení její matky, popř. sexuální zdatnosti jejích rodičů. Postavení si rodina buduje po mnoho generací a celá komunita si umí jednotlivce i rodiny přesně zařadit na pomyslném žebříčku společenské prestiže.</a:t>
            </a:r>
          </a:p>
          <a:p>
            <a:pPr marL="0" indent="0">
              <a:buNone/>
            </a:pPr>
            <a:endParaRPr lang="cs-CZ" sz="2000" dirty="0"/>
          </a:p>
          <a:p>
            <a:pPr marL="0" indent="0">
              <a:buNone/>
            </a:pPr>
            <a:r>
              <a:rPr lang="cs-CZ" sz="2000" b="1" dirty="0" smtClean="0"/>
              <a:t>Udržení erekce </a:t>
            </a:r>
            <a:endParaRPr lang="cs-CZ" sz="2000" dirty="0"/>
          </a:p>
          <a:p>
            <a:pPr marL="0" indent="0">
              <a:buNone/>
            </a:pPr>
            <a:r>
              <a:rPr lang="cs-CZ" sz="2000" dirty="0" smtClean="0"/>
              <a:t>Tento rituál se dnes příliš neudržuje, úmrtnost mladých mužů byla úměrná odhodlání potencionálních nevěst. Dnes svatbě předchází dohoda rodičů, porovnání postavení dívek a test sexuální zdatnosti s jedním vybraným favoritem.</a:t>
            </a:r>
          </a:p>
          <a:p>
            <a:pPr marL="0" indent="0">
              <a:buNone/>
            </a:pPr>
            <a:endParaRPr lang="cs-CZ" sz="2000" dirty="0"/>
          </a:p>
          <a:p>
            <a:pPr marL="0" indent="0">
              <a:buNone/>
            </a:pPr>
            <a:r>
              <a:rPr lang="cs-CZ" sz="2000" b="1" dirty="0" smtClean="0"/>
              <a:t>Přesvědčení o zásluze </a:t>
            </a:r>
            <a:endParaRPr lang="cs-CZ" sz="2000" dirty="0"/>
          </a:p>
          <a:p>
            <a:pPr marL="0" indent="0">
              <a:buNone/>
            </a:pPr>
            <a:r>
              <a:rPr lang="cs-CZ" sz="2000" dirty="0" smtClean="0"/>
              <a:t>Jde obvykle o pěstní souboj, dnes nesmírně populární součást namlouvacích rituálů. Dívky a chlapci se schází v aréně poblíž vesnice, kde spoře oděné dívky (což kupodivu ocení jen </a:t>
            </a:r>
            <a:r>
              <a:rPr lang="cs-CZ" sz="2000" dirty="0" err="1" smtClean="0"/>
              <a:t>krollové</a:t>
            </a:r>
            <a:r>
              <a:rPr lang="cs-CZ" sz="2000" dirty="0" smtClean="0"/>
              <a:t>) spolu zápolí v blátě o nadřazenost ve společnosti mladistvých. </a:t>
            </a:r>
            <a:endParaRPr lang="cs-CZ" sz="2000" dirty="0"/>
          </a:p>
        </p:txBody>
      </p:sp>
    </p:spTree>
    <p:extLst>
      <p:ext uri="{BB962C8B-B14F-4D97-AF65-F5344CB8AC3E}">
        <p14:creationId xmlns:p14="http://schemas.microsoft.com/office/powerpoint/2010/main" val="337881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B53358"/>
                </a:solidFill>
              </a:rPr>
              <a:t>Rituální </a:t>
            </a:r>
            <a:r>
              <a:rPr lang="cs-CZ" dirty="0" smtClean="0">
                <a:solidFill>
                  <a:srgbClr val="B53358"/>
                </a:solidFill>
              </a:rPr>
              <a:t>propletení</a:t>
            </a:r>
            <a:endParaRPr lang="cs-CZ" dirty="0">
              <a:solidFill>
                <a:srgbClr val="B53358"/>
              </a:solidFill>
            </a:endParaRPr>
          </a:p>
        </p:txBody>
      </p:sp>
      <p:sp>
        <p:nvSpPr>
          <p:cNvPr id="3" name="Zástupný symbol pro obsah 2"/>
          <p:cNvSpPr>
            <a:spLocks noGrp="1"/>
          </p:cNvSpPr>
          <p:nvPr>
            <p:ph idx="1"/>
          </p:nvPr>
        </p:nvSpPr>
        <p:spPr/>
        <p:txBody>
          <a:bodyPr>
            <a:normAutofit/>
          </a:bodyPr>
          <a:lstStyle/>
          <a:p>
            <a:pPr>
              <a:buFontTx/>
              <a:buChar char="-"/>
            </a:pPr>
            <a:r>
              <a:rPr lang="cs-CZ" sz="2000" dirty="0" smtClean="0"/>
              <a:t>Bohaté ochlupení </a:t>
            </a:r>
            <a:r>
              <a:rPr lang="cs-CZ" sz="2000" dirty="0" err="1" smtClean="0"/>
              <a:t>krollů</a:t>
            </a:r>
            <a:r>
              <a:rPr lang="cs-CZ" sz="2000" dirty="0" smtClean="0"/>
              <a:t> je typickým rysem pro ženy i muže, často i novorozené děti („…</a:t>
            </a:r>
            <a:r>
              <a:rPr lang="cs-CZ" sz="2000" i="1" dirty="0" smtClean="0"/>
              <a:t>mysleli jsme, že je to pupeční šňůra, ale byl to dred</a:t>
            </a:r>
            <a:r>
              <a:rPr lang="cs-CZ" sz="2000" dirty="0" smtClean="0"/>
              <a:t> – častá věta po porodu při přesekávání pupeční šňůry…“ deník TF, 12. ledna)</a:t>
            </a:r>
          </a:p>
          <a:p>
            <a:pPr marL="0" indent="0">
              <a:buNone/>
            </a:pPr>
            <a:endParaRPr lang="cs-CZ" sz="2000" dirty="0" smtClean="0"/>
          </a:p>
          <a:p>
            <a:pPr>
              <a:buFontTx/>
              <a:buChar char="-"/>
            </a:pPr>
            <a:r>
              <a:rPr lang="cs-CZ" sz="2000" dirty="0" smtClean="0"/>
              <a:t>Muži si s oblibou zaplétají srst od brady přes rozkrok až ke kolenům, zcela běžná je chlupatá předkožka (ta vyhovuje náruživosti </a:t>
            </a:r>
            <a:r>
              <a:rPr lang="cs-CZ" sz="2000" dirty="0" err="1" smtClean="0"/>
              <a:t>krollích</a:t>
            </a:r>
            <a:r>
              <a:rPr lang="cs-CZ" sz="2000" dirty="0" smtClean="0"/>
              <a:t> žen)</a:t>
            </a:r>
          </a:p>
          <a:p>
            <a:pPr marL="0" indent="0">
              <a:buNone/>
            </a:pPr>
            <a:endParaRPr lang="cs-CZ" sz="2000" dirty="0" smtClean="0"/>
          </a:p>
          <a:p>
            <a:pPr>
              <a:buFontTx/>
              <a:buChar char="-"/>
            </a:pPr>
            <a:r>
              <a:rPr lang="cs-CZ" sz="2000" dirty="0" smtClean="0"/>
              <a:t>I ženy si zaplétají chlupy, od prsou přes klín až ke kolenům, není neobvyklý chlupatý klitoris. („Vypadalo to jako obrovská masožravá rostlina, kterou nikdy nic nemůže nasytit, jako tlama netvora, která se rozevírá několika čelistmi plnými slepených chlupů tak, až připomínaly ostré dravčí zuby…“ – deník TF, 21. března – jeden z posledních zápisů)</a:t>
            </a:r>
            <a:endParaRPr lang="cs-CZ" sz="2000" dirty="0"/>
          </a:p>
        </p:txBody>
      </p:sp>
    </p:spTree>
    <p:extLst>
      <p:ext uri="{BB962C8B-B14F-4D97-AF65-F5344CB8AC3E}">
        <p14:creationId xmlns:p14="http://schemas.microsoft.com/office/powerpoint/2010/main" val="165842461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4007</TotalTime>
  <Words>2762</Words>
  <Application>Microsoft Office PowerPoint</Application>
  <PresentationFormat>Předvádění na obrazovce (4:3)</PresentationFormat>
  <Paragraphs>275</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Motiv systému Office</vt:lpstr>
      <vt:lpstr>Manželství a rodina v krollí komunitě</vt:lpstr>
      <vt:lpstr>Prezentace aplikace PowerPoint</vt:lpstr>
      <vt:lpstr>Krátká rekapitulace  krollích vztahů: </vt:lpstr>
      <vt:lpstr>Prezentace aplikace PowerPoint</vt:lpstr>
      <vt:lpstr>Manželství  Vybrané svatební rituály  a tradice krollů</vt:lpstr>
      <vt:lpstr>Prezentace aplikace PowerPoint</vt:lpstr>
      <vt:lpstr>Rituální volba partnera</vt:lpstr>
      <vt:lpstr>Prezentace aplikace PowerPoint</vt:lpstr>
      <vt:lpstr>Rituální propletení</vt:lpstr>
      <vt:lpstr>Prezentace aplikace PowerPoint</vt:lpstr>
      <vt:lpstr>Prezentace aplikace PowerPoint</vt:lpstr>
      <vt:lpstr>Prezentace aplikace PowerPoint</vt:lpstr>
      <vt:lpstr>Rituál rozdělení</vt:lpstr>
      <vt:lpstr>Rituální příprava obydlí</vt:lpstr>
      <vt:lpstr>Gordický uzel</vt:lpstr>
      <vt:lpstr>Rodina  Komunita a výchova  </vt:lpstr>
      <vt:lpstr>Prezentace aplikace PowerPoint</vt:lpstr>
      <vt:lpstr>Hierarchie a funkce členů krollí společnosti/rodiny: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Zvláštní situace ve výchově dětí a nová komunita</vt:lpstr>
      <vt:lpstr>Prezentace aplikace PowerPoint</vt:lpstr>
      <vt:lpstr>Prezentace aplikace PowerPoint</vt:lpstr>
      <vt:lpstr>Prezentace aplikace PowerPoint</vt:lpstr>
      <vt:lpstr>Prezentace aplikace PowerPoint</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Krollí dětství a dospívání</dc:title>
  <dc:creator>Boháčová Kristýna</dc:creator>
  <cp:lastModifiedBy>Boháčová Kristýna</cp:lastModifiedBy>
  <cp:revision>74</cp:revision>
  <dcterms:created xsi:type="dcterms:W3CDTF">2019-02-27T09:38:25Z</dcterms:created>
  <dcterms:modified xsi:type="dcterms:W3CDTF">2019-03-23T19:26:10Z</dcterms:modified>
</cp:coreProperties>
</file>