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58" r:id="rId12"/>
    <p:sldId id="273" r:id="rId13"/>
    <p:sldId id="274" r:id="rId14"/>
    <p:sldId id="267" r:id="rId15"/>
    <p:sldId id="276" r:id="rId16"/>
    <p:sldId id="278" r:id="rId17"/>
    <p:sldId id="275" r:id="rId18"/>
    <p:sldId id="277" r:id="rId19"/>
    <p:sldId id="268" r:id="rId20"/>
    <p:sldId id="272" r:id="rId21"/>
    <p:sldId id="269" r:id="rId22"/>
    <p:sldId id="279" r:id="rId23"/>
    <p:sldId id="283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12D722-16B0-42A2-BD7B-C8F5AEBF342F}" type="datetimeFigureOut">
              <a:rPr lang="cs-CZ" smtClean="0"/>
              <a:pPr/>
              <a:t>3.3.2018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831AA4-8F8A-4BD2-AF04-859ED1008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KROLLOVÉ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1124744"/>
            <a:ext cx="6480048" cy="2172668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Mezinárodní konference </a:t>
            </a:r>
            <a:r>
              <a:rPr lang="cs-CZ" sz="2400" b="1" dirty="0" smtClean="0">
                <a:solidFill>
                  <a:schemeClr val="tx2"/>
                </a:solidFill>
              </a:rPr>
              <a:t>„Podpora rodiny a alternativní sociální programy společensky znevýhodněných skupin.“</a:t>
            </a:r>
          </a:p>
          <a:p>
            <a:endParaRPr lang="cs-CZ" sz="2400" b="1" dirty="0" smtClean="0">
              <a:solidFill>
                <a:schemeClr val="tx2"/>
              </a:solidFill>
            </a:endParaRPr>
          </a:p>
          <a:p>
            <a:r>
              <a:rPr lang="cs-CZ" sz="2400" dirty="0" smtClean="0">
                <a:solidFill>
                  <a:schemeClr val="tx2"/>
                </a:solidFill>
              </a:rPr>
              <a:t>Mgr., </a:t>
            </a:r>
            <a:r>
              <a:rPr lang="cs-CZ" sz="2400" dirty="0" err="1" smtClean="0">
                <a:solidFill>
                  <a:schemeClr val="tx2"/>
                </a:solidFill>
              </a:rPr>
              <a:t>MgA</a:t>
            </a:r>
            <a:r>
              <a:rPr lang="cs-CZ" sz="2400" dirty="0" smtClean="0">
                <a:solidFill>
                  <a:schemeClr val="tx2"/>
                </a:solidFill>
              </a:rPr>
              <a:t>. </a:t>
            </a:r>
            <a:r>
              <a:rPr lang="cs-CZ" sz="2400" dirty="0" err="1" smtClean="0">
                <a:solidFill>
                  <a:schemeClr val="tx2"/>
                </a:solidFill>
              </a:rPr>
              <a:t>Morbidka</a:t>
            </a:r>
            <a:r>
              <a:rPr lang="cs-CZ" sz="2400" dirty="0" smtClean="0">
                <a:solidFill>
                  <a:schemeClr val="tx2"/>
                </a:solidFill>
              </a:rPr>
              <a:t>, </a:t>
            </a:r>
            <a:r>
              <a:rPr lang="cs-CZ" sz="2400" dirty="0" err="1" smtClean="0">
                <a:solidFill>
                  <a:schemeClr val="tx2"/>
                </a:solidFill>
              </a:rPr>
              <a:t>Ph.D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</a:p>
          <a:p>
            <a:endParaRPr lang="cs-CZ" sz="2400" b="1" dirty="0" smtClean="0">
              <a:solidFill>
                <a:schemeClr val="tx2"/>
              </a:solidFill>
            </a:endParaRPr>
          </a:p>
          <a:p>
            <a:r>
              <a:rPr lang="cs-CZ" sz="2400" dirty="0" smtClean="0">
                <a:solidFill>
                  <a:schemeClr val="accent1"/>
                </a:solidFill>
              </a:rPr>
              <a:t>Záhadné civilizace našeho světa</a:t>
            </a:r>
            <a:endParaRPr lang="cs-CZ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Vzhled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Žena - </a:t>
            </a:r>
            <a:r>
              <a:rPr lang="cs-CZ" b="1" dirty="0" err="1" smtClean="0"/>
              <a:t>krollice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Vysoká, statná a od hlavy k patě porostlá jemnou, kučeravou srstí.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Obvyklé jsou bujné vnady a dynamické linie těla.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 běžných podmínkách jsou velmi spoře oděné, obvykle v dědičné bederní roušce.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Rodina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9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Největší hodnota </a:t>
            </a:r>
            <a:r>
              <a:rPr lang="cs-CZ" dirty="0" err="1" smtClean="0"/>
              <a:t>krollího</a:t>
            </a:r>
            <a:r>
              <a:rPr lang="cs-CZ" dirty="0" smtClean="0"/>
              <a:t> života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Vztahy mezi členy rodiny</a:t>
            </a:r>
          </a:p>
          <a:p>
            <a:pPr>
              <a:buNone/>
            </a:pPr>
            <a:r>
              <a:rPr lang="cs-CZ" b="1" dirty="0" smtClean="0"/>
              <a:t>Rodiče</a:t>
            </a:r>
            <a:r>
              <a:rPr lang="cs-CZ" dirty="0" smtClean="0"/>
              <a:t> – věrnost a stálost manželů se nepěstuje, přesto se oba rodiče rovnoměrně podílejí na výchově svých potomků i ostatních dětí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Děti</a:t>
            </a:r>
            <a:r>
              <a:rPr lang="cs-CZ" dirty="0" smtClean="0"/>
              <a:t> – </a:t>
            </a:r>
            <a:r>
              <a:rPr lang="cs-CZ" dirty="0" err="1" smtClean="0"/>
              <a:t>děti</a:t>
            </a:r>
            <a:r>
              <a:rPr lang="cs-CZ" dirty="0" smtClean="0"/>
              <a:t> vyrůstají a jsou vychovávané všemi dospělými, rodiče v jejich životě figurují jako hlavní nositelé tradic. </a:t>
            </a:r>
            <a:r>
              <a:rPr lang="cs-CZ" dirty="0" err="1" smtClean="0"/>
              <a:t>Kroll</a:t>
            </a:r>
            <a:r>
              <a:rPr lang="cs-CZ" dirty="0" smtClean="0"/>
              <a:t> dospívá ve chvíli, kdy projde iniciačním rituálem. I tak si zachovává uctivý vztah k rodičům a ostatním starším </a:t>
            </a:r>
            <a:r>
              <a:rPr lang="cs-CZ" dirty="0" err="1" smtClean="0"/>
              <a:t>krollům</a:t>
            </a:r>
            <a:r>
              <a:rPr lang="cs-CZ" dirty="0" smtClean="0"/>
              <a:t> – tedy hodně o tom mluví.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Sourozenci</a:t>
            </a:r>
            <a:r>
              <a:rPr lang="cs-CZ" dirty="0" smtClean="0"/>
              <a:t> – Mezi sourozenci panuje zdravá soutěživost, dítě, které přežije prvních pět let mezi bratry a sestrami i jinými dětmi, se může pojmenovat, neboť je označeno za životaschopné.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Prarodiče</a:t>
            </a:r>
            <a:r>
              <a:rPr lang="cs-CZ" dirty="0" smtClean="0"/>
              <a:t> – </a:t>
            </a:r>
            <a:r>
              <a:rPr lang="cs-CZ" dirty="0" err="1" smtClean="0"/>
              <a:t>Krollové</a:t>
            </a:r>
            <a:r>
              <a:rPr lang="cs-CZ" dirty="0" smtClean="0"/>
              <a:t> žijí velmi intenzivně do vysokého věku. Ve chvíli, kdy přestanou zvládat základní úkony, zejména sex, jsou odvedeni do poustevny mimo vesnici, jsou jim odebrány všechny majetky včetně oblečení a jsou ponecháni pouze s rituálním „kyjem poslední rány“ napospas.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Partneři příbuzných </a:t>
            </a:r>
            <a:r>
              <a:rPr lang="cs-CZ" dirty="0" smtClean="0"/>
              <a:t>– vzhledem k tomu, že během života každý </a:t>
            </a:r>
            <a:r>
              <a:rPr lang="cs-CZ" dirty="0" err="1" smtClean="0"/>
              <a:t>kroll</a:t>
            </a:r>
            <a:r>
              <a:rPr lang="cs-CZ" dirty="0" smtClean="0"/>
              <a:t> zplodí alespoň jednoho potomka s každým dospělým obyvatelem vesnice opačného pohlaví (homosexualita se nepěstuje a netoleruje, podobně jako vysoká inteligence nebo sexuální chlad), jsou všichni jedna velká, šťastná rodina (odpor – pokud by k němu došlo – je obvykle překonán… kyjem).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Rodina - Rodinné tradice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Dědičná bederní rouška</a:t>
            </a:r>
          </a:p>
          <a:p>
            <a:pPr>
              <a:buFontTx/>
              <a:buChar char="-"/>
            </a:pPr>
            <a:r>
              <a:rPr lang="cs-CZ" dirty="0" smtClean="0"/>
              <a:t>Kus textilie, která obvykle kryje tak akorát sekundární pohlavní znaky, se dědí z matky na syna a z otce na dceru.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Zachovává se tak informace o příbuzenském vztahu, aby nedocházelo k degeneraci genu.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Nejčastěji je po smrti otce/matky rouška rozporcována na několik kusů (podle počtu potomků) a nastavena kousky tkaniny z jejich ostatního oděvu, ložních kožešin apod. Každá vesnice má k dispozici speciální porcovací sekáček (ten jediný pronikne letitými nánosy)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32859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err="1" smtClean="0"/>
              <a:t>Krollové</a:t>
            </a:r>
            <a:r>
              <a:rPr lang="cs-CZ" dirty="0" smtClean="0"/>
              <a:t> nejsou dobří tkalci a prvotní podoba roušky je velmi řídká, nepravidelná vazba.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Ta se pravidelným nošením a běžnými nečistotami zpevní a během let vznikne několik vrstev, které udržují oděv kompaktní a téměř neporušitelný, dokonce i obvyklým spektrem dostupných zbraní. 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Zajímavým postřehem je také to, že během let je rouška, jinak přírodně béžová, vylepšena širokou škálou barevných skvrn. Jejich jedinečná kombinace je srovnatelná s indiánskými </a:t>
            </a:r>
            <a:r>
              <a:rPr lang="cs-CZ" dirty="0" err="1" smtClean="0"/>
              <a:t>mokasínami</a:t>
            </a:r>
            <a:r>
              <a:rPr lang="cs-CZ" dirty="0" smtClean="0"/>
              <a:t> nebo s naším lidovým krojem.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Společensky je nositel roušky považován za důležitějšího a krásnějšího než ostatní členové rodiny (sourozenci apod.)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 kontextu širší společnosti mimo </a:t>
            </a:r>
            <a:r>
              <a:rPr lang="cs-CZ" dirty="0" err="1" smtClean="0"/>
              <a:t>krollí</a:t>
            </a:r>
            <a:r>
              <a:rPr lang="cs-CZ" dirty="0" smtClean="0"/>
              <a:t> komunitu – je to naopak. Rouška u citlivějších často budí odpor a vyvolává zvracení.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787208" cy="5832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Lahvičky </a:t>
            </a:r>
            <a:r>
              <a:rPr lang="cs-CZ" b="1" dirty="0" err="1" smtClean="0"/>
              <a:t>krollí</a:t>
            </a:r>
            <a:r>
              <a:rPr lang="cs-CZ" b="1" dirty="0" smtClean="0"/>
              <a:t> paměti</a:t>
            </a:r>
          </a:p>
          <a:p>
            <a:pPr>
              <a:buFontTx/>
              <a:buChar char="-"/>
            </a:pPr>
            <a:r>
              <a:rPr lang="cs-CZ" dirty="0" smtClean="0"/>
              <a:t>Můžeme je bez nadsázky označit jako artefakty, které </a:t>
            </a:r>
            <a:r>
              <a:rPr lang="cs-CZ" dirty="0" err="1" smtClean="0"/>
              <a:t>krollové</a:t>
            </a:r>
            <a:r>
              <a:rPr lang="cs-CZ" dirty="0" smtClean="0"/>
              <a:t> nosí jako ochranné amulety.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Skleněná ampule, zkumavka nebo flakon je naplněna tělní tekutinou jednoho nebo obou rodičů. 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Nejčastěji se jedná o hlen nebo moč, ale v některých rodových liniích se traduje i krev, sperma či stolice. V oblastech, které byly zasaženy civilizací, jde o vzorek s obecní žumpy. 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Vlastnictví něčeho, co přebývalo dlouhou dobu v těle předka, podporuje hloubku vztahu a rodinné pouto.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Rodové zbraně</a:t>
            </a:r>
          </a:p>
          <a:p>
            <a:pPr>
              <a:buNone/>
            </a:pPr>
            <a:r>
              <a:rPr lang="cs-CZ" dirty="0" smtClean="0"/>
              <a:t>Je obecně známé, že rodovou zbraní </a:t>
            </a:r>
            <a:r>
              <a:rPr lang="cs-CZ" dirty="0" err="1" smtClean="0"/>
              <a:t>krollů</a:t>
            </a:r>
            <a:r>
              <a:rPr lang="cs-CZ" dirty="0" smtClean="0"/>
              <a:t> je </a:t>
            </a:r>
            <a:r>
              <a:rPr lang="cs-CZ" b="1" dirty="0" smtClean="0"/>
              <a:t>kyj</a:t>
            </a:r>
            <a:r>
              <a:rPr lang="cs-CZ" dirty="0" smtClean="0"/>
              <a:t>. Vtipálci, kteří rádi zaměňují „k“ za „p“, často ani netuší a nedomýšlejí, že i tato varianta pro ně může mít fatální a životu nebezpečné následky.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Krollové</a:t>
            </a:r>
            <a:r>
              <a:rPr lang="cs-CZ" dirty="0" smtClean="0"/>
              <a:t> dokážou rychle ovládnout většinu běžných zbraní, které není nutné pochopit. Tedy zbraně tipu: vzít a </a:t>
            </a:r>
            <a:r>
              <a:rPr lang="cs-CZ" dirty="0" err="1" smtClean="0"/>
              <a:t>švácnout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Rodina - Partnerské vztahy a sex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7931224" cy="525658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Přístup k sexu je nekonvenční.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 rozdíl od lidí, elfů apod. ras nepoužívá běžné namlouvací rituály a metody.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 oblíbeným pomůckám patří silné červené víno domácí výroby, masivní bič nebo obojek.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Nejznámější je metoda, kterou Fuk označil jako „metodu kyje a kožešin“ – nejčastěji praktikovaná ženami, které kyjem zpacifikují cíl a následně jej odtáhnou do své ložnice, bohatě vystlané kožešinami. Odtud obvykle není úniku, ani v případě, že se cíl dokáže rychle vzpamatovat. Cíl je použit.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776" y="27463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smtClean="0">
                <a:solidFill>
                  <a:schemeClr val="accent1"/>
                </a:solidFill>
              </a:rPr>
              <a:t>Historie </a:t>
            </a:r>
            <a:br>
              <a:rPr lang="cs-CZ" sz="4400" b="1" dirty="0" smtClean="0">
                <a:solidFill>
                  <a:schemeClr val="accent1"/>
                </a:solidFill>
              </a:rPr>
            </a:br>
            <a:r>
              <a:rPr lang="cs-CZ" sz="4400" b="1" dirty="0" smtClean="0">
                <a:solidFill>
                  <a:schemeClr val="accent1"/>
                </a:solidFill>
              </a:rPr>
              <a:t>„Teorie o existenci </a:t>
            </a:r>
            <a:r>
              <a:rPr lang="cs-CZ" sz="4400" b="1" dirty="0" err="1" smtClean="0">
                <a:solidFill>
                  <a:schemeClr val="accent1"/>
                </a:solidFill>
              </a:rPr>
              <a:t>krollů</a:t>
            </a:r>
            <a:r>
              <a:rPr lang="cs-CZ" sz="4400" b="1" dirty="0" smtClean="0">
                <a:solidFill>
                  <a:schemeClr val="accent1"/>
                </a:solidFill>
              </a:rPr>
              <a:t>“</a:t>
            </a:r>
            <a:endParaRPr lang="cs-CZ" sz="44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ctr">
              <a:buNone/>
            </a:pPr>
            <a:r>
              <a:rPr lang="cs-CZ" sz="3600" dirty="0" err="1" smtClean="0"/>
              <a:t>Kroll</a:t>
            </a:r>
            <a:r>
              <a:rPr lang="cs-CZ" sz="3600" dirty="0" smtClean="0"/>
              <a:t> je </a:t>
            </a:r>
            <a:r>
              <a:rPr lang="cs-CZ" sz="3600" b="1" dirty="0" smtClean="0"/>
              <a:t>HUMANOID</a:t>
            </a:r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2400" dirty="0" smtClean="0"/>
              <a:t>… což je stejné jako označit za </a:t>
            </a:r>
            <a:r>
              <a:rPr lang="cs-CZ" sz="2400" dirty="0" err="1" smtClean="0"/>
              <a:t>humanoida</a:t>
            </a: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homo-</a:t>
            </a:r>
            <a:r>
              <a:rPr lang="cs-CZ" sz="2400" dirty="0" err="1" smtClean="0"/>
              <a:t>erectus</a:t>
            </a:r>
            <a:r>
              <a:rPr lang="cs-CZ" sz="2400" dirty="0" smtClean="0"/>
              <a:t> nebo homo-</a:t>
            </a:r>
            <a:r>
              <a:rPr lang="cs-CZ" sz="2400" dirty="0" err="1" smtClean="0"/>
              <a:t>habilis</a:t>
            </a:r>
            <a:r>
              <a:rPr lang="cs-CZ" sz="2400" dirty="0" smtClean="0"/>
              <a:t>. </a:t>
            </a:r>
          </a:p>
          <a:p>
            <a:pPr algn="ctr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Hygienické návyky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… nejsou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Kariéra mimo komunitu a ambice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err="1" smtClean="0"/>
              <a:t>Krollů</a:t>
            </a:r>
            <a:r>
              <a:rPr lang="cs-CZ" dirty="0" smtClean="0"/>
              <a:t>, kteří opustí svou vesnici a komunitu, není mnoho. Osamocený </a:t>
            </a:r>
            <a:r>
              <a:rPr lang="cs-CZ" dirty="0" err="1" smtClean="0"/>
              <a:t>kroll</a:t>
            </a:r>
            <a:r>
              <a:rPr lang="cs-CZ" dirty="0" smtClean="0"/>
              <a:t> je obvykle:</a:t>
            </a:r>
          </a:p>
          <a:p>
            <a:pPr>
              <a:buFontTx/>
              <a:buChar char="-"/>
            </a:pPr>
            <a:r>
              <a:rPr lang="cs-CZ" b="1" dirty="0" smtClean="0"/>
              <a:t>Stařec/stařena</a:t>
            </a:r>
            <a:r>
              <a:rPr lang="cs-CZ" dirty="0" smtClean="0"/>
              <a:t> s „kyjem poslední rány“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/>
              <a:t>Exkomunikovaný </a:t>
            </a:r>
            <a:r>
              <a:rPr lang="cs-CZ" b="1" dirty="0" err="1" smtClean="0"/>
              <a:t>kroll</a:t>
            </a:r>
            <a:r>
              <a:rPr lang="cs-CZ" dirty="0" smtClean="0"/>
              <a:t> nepochopený pro svou odlišnost - s vysokou inteligencí (rozumbrady nemá nikdo rád), s jinou sexuální orientací nebo bez zájmu o tělesnou lásku (ty taky nemá nikdo rád, navíc nezájem o sex je považován za vážnou nemoc).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/>
              <a:t>Nemocný jedinec </a:t>
            </a:r>
            <a:r>
              <a:rPr lang="cs-CZ" dirty="0" smtClean="0"/>
              <a:t>odsouzený do karantény (podobně jako starci napospas přírodě – jen bez rituální zbraně).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4461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b="1" dirty="0" smtClean="0"/>
              <a:t>Dobrovolné opuštění </a:t>
            </a:r>
            <a:r>
              <a:rPr lang="cs-CZ" dirty="0" smtClean="0"/>
              <a:t>vesnice se nejčastěji vyskytuje u mladých </a:t>
            </a:r>
            <a:r>
              <a:rPr lang="cs-CZ" dirty="0" err="1" smtClean="0"/>
              <a:t>krollů</a:t>
            </a:r>
            <a:r>
              <a:rPr lang="cs-CZ" dirty="0" smtClean="0"/>
              <a:t> s bujnou povahou. 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Většinou odcházejí s předsevzetím, že se za čas vrátí domů a je běžné, že o to skutečně usilují.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Jako přirozeně společenští tvorové často přijímají družinu do své širší rodiny a může se stát, že budou vyžadovat plnění tradic, na které jsou zvyklí. Po čase ale jsou schopní akceptovat např. nezájem o sex ze strany ženských členek družiny, pokud je možné tento nedostatek kompenzovat na cestách s jinými ženami.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11256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Na cestách pěstují </a:t>
            </a:r>
            <a:r>
              <a:rPr lang="cs-CZ" b="1" dirty="0" smtClean="0"/>
              <a:t>mezirasové partnerské vztahy</a:t>
            </a:r>
            <a:r>
              <a:rPr lang="cs-CZ" dirty="0" smtClean="0"/>
              <a:t>. (Nehledejme v tom komplikace, prostě nedělají rozdíly a skromně berou co je k mání).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Nejrizikovější skupinou jsou elfové, u kterých neumí včas rozlišit muže od ženy.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Ve vztahu s elfem je elf VŽDY v roli matky, bez ohledu na pohlaví </a:t>
            </a:r>
            <a:r>
              <a:rPr lang="cs-CZ" dirty="0" err="1" smtClean="0"/>
              <a:t>krolla</a:t>
            </a:r>
            <a:r>
              <a:rPr lang="cs-CZ" dirty="0" smtClean="0"/>
              <a:t>. Odborná literatura tento specifický vztah označuje jako „k-role“ (kritická role). 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Je nutné doplnit, že pojmy jako </a:t>
            </a:r>
            <a:r>
              <a:rPr lang="cs-CZ" b="1" dirty="0" smtClean="0"/>
              <a:t>prostituce</a:t>
            </a:r>
            <a:r>
              <a:rPr lang="cs-CZ" dirty="0" smtClean="0"/>
              <a:t>, </a:t>
            </a:r>
            <a:r>
              <a:rPr lang="cs-CZ" b="1" dirty="0" smtClean="0"/>
              <a:t>ctnost</a:t>
            </a:r>
            <a:r>
              <a:rPr lang="cs-CZ" dirty="0" smtClean="0"/>
              <a:t> apod. nechápou. Tyto projevy si snadno zobecní za základní </a:t>
            </a:r>
            <a:r>
              <a:rPr lang="cs-CZ" dirty="0" err="1" smtClean="0"/>
              <a:t>krollí</a:t>
            </a:r>
            <a:r>
              <a:rPr lang="cs-CZ" dirty="0" smtClean="0"/>
              <a:t> pravidla. (Např. prostitutka je jako máma, sestra, teta…, ctnostná panna či jeptiška je nemocná a je třeba ji „vyléčit“ nebo exkomunikovat = zbavit šatů a věcí a vyhnat ven).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Pokud se jedná o </a:t>
            </a:r>
            <a:r>
              <a:rPr lang="cs-CZ" b="1" dirty="0" smtClean="0"/>
              <a:t>dělení kořisti</a:t>
            </a:r>
            <a:r>
              <a:rPr lang="cs-CZ" dirty="0" smtClean="0"/>
              <a:t>, jsou draví a neoblomní, jakmile si něco vyhlédnou, odmítají se předmětu (člověka, tvora…) vzdát, bez ohledu na to, zda si s ním budou vědět rady (např. kouzelný svitek – číst obvykle neumí, ale chtějí ho, protože se jim líbí a hodil by se jako trofej na bederní roušku).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 některých případech je možné </a:t>
            </a:r>
            <a:r>
              <a:rPr lang="cs-CZ" b="1" dirty="0" smtClean="0"/>
              <a:t>směňovat</a:t>
            </a:r>
            <a:r>
              <a:rPr lang="cs-CZ" dirty="0" smtClean="0"/>
              <a:t> a důležitý předmět vyhandlovat za (pro </a:t>
            </a:r>
            <a:r>
              <a:rPr lang="cs-CZ" dirty="0" err="1" smtClean="0"/>
              <a:t>krolla</a:t>
            </a:r>
            <a:r>
              <a:rPr lang="cs-CZ" dirty="0" smtClean="0"/>
              <a:t>) podobně hodnotný. </a:t>
            </a:r>
            <a:r>
              <a:rPr lang="cs-CZ" dirty="0" err="1" smtClean="0"/>
              <a:t>Krollové</a:t>
            </a:r>
            <a:r>
              <a:rPr lang="cs-CZ" dirty="0" smtClean="0"/>
              <a:t> jsou však považováni za nebezpečné </a:t>
            </a:r>
            <a:r>
              <a:rPr lang="cs-CZ" dirty="0" err="1" smtClean="0"/>
              <a:t>handlíře</a:t>
            </a:r>
            <a:r>
              <a:rPr lang="cs-CZ" dirty="0" smtClean="0"/>
              <a:t>, protože si jako náhradu často intuitivně vyhlédnou něco podobně důležitého a v jejich rukách nebezpečného.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Krollové</a:t>
            </a:r>
            <a:r>
              <a:rPr lang="cs-CZ" dirty="0" smtClean="0"/>
              <a:t> jsou jedinečný národ, jehož implementace do běžné společnosti není složitá a často se zdá nezbytná.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Díky velmi lineárnímu a temperamentnímu myšlení a jednání jsou často nepochopení a vystavení nevybíravé kritice, nicméně stejně tak chránění před zbytečně zbrklými soudy či tresty. (Útok na </a:t>
            </a:r>
            <a:r>
              <a:rPr lang="cs-CZ" dirty="0" err="1" smtClean="0"/>
              <a:t>krolla</a:t>
            </a:r>
            <a:r>
              <a:rPr lang="cs-CZ" dirty="0" smtClean="0"/>
              <a:t> jako kompenzace neuváženého jednání je hodnocená jako sebevražda).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Již třicet let existují v archívech Moravského zemského muzea v Brně staré výzkumy téměř slavného a o to víc nedoceněného vědce </a:t>
            </a:r>
            <a:r>
              <a:rPr lang="cs-CZ" b="1" dirty="0" smtClean="0"/>
              <a:t>Tomáše </a:t>
            </a:r>
            <a:r>
              <a:rPr lang="cs-CZ" b="1" dirty="0" err="1" smtClean="0"/>
              <a:t>Fuka</a:t>
            </a:r>
            <a:r>
              <a:rPr lang="cs-CZ" dirty="0" smtClean="0"/>
              <a:t>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Jeho kariéra </a:t>
            </a:r>
            <a:r>
              <a:rPr lang="cs-CZ" b="1" dirty="0" smtClean="0"/>
              <a:t>ztroskotala</a:t>
            </a:r>
            <a:r>
              <a:rPr lang="cs-CZ" dirty="0" smtClean="0"/>
              <a:t> na samém počátku díky nešťastnému jménu a nepochopení odborné veřejnosti a tehdejších autorit.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Nikdy nedosáhl vědeckého titulu, neboť jméno bylo v řadě publikací a odborných časopisech považováno za chybu, stejně jako na přihlášce na vysokou školu.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Homo </a:t>
            </a:r>
            <a:r>
              <a:rPr lang="cs-CZ" b="1" dirty="0" err="1" smtClean="0">
                <a:solidFill>
                  <a:schemeClr val="accent1"/>
                </a:solidFill>
              </a:rPr>
              <a:t>Krollus</a:t>
            </a:r>
            <a:r>
              <a:rPr lang="cs-CZ" b="1" dirty="0" smtClean="0">
                <a:solidFill>
                  <a:schemeClr val="accent1"/>
                </a:solidFill>
              </a:rPr>
              <a:t>, Tomáš Fuk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Fuk objevil vazbu </a:t>
            </a:r>
            <a:r>
              <a:rPr lang="cs-CZ" dirty="0" err="1" smtClean="0"/>
              <a:t>krollů</a:t>
            </a:r>
            <a:r>
              <a:rPr lang="cs-CZ" dirty="0" smtClean="0"/>
              <a:t> na jednu ze slepých vývojových větví člověka, přímo navazující na homo-</a:t>
            </a:r>
            <a:r>
              <a:rPr lang="cs-CZ" dirty="0" err="1" smtClean="0"/>
              <a:t>habilis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Tento, již tehdy zjevně nepochopený druh se pravděpodobně stáhl do </a:t>
            </a:r>
            <a:r>
              <a:rPr lang="cs-CZ" b="1" dirty="0" smtClean="0"/>
              <a:t>nepřístupných horských oblastí</a:t>
            </a:r>
            <a:r>
              <a:rPr lang="cs-CZ" dirty="0" smtClean="0"/>
              <a:t>, kde žil mnoho tisíc let v naprosté izolaci od vnějšího světa.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Fuk jej označil jako </a:t>
            </a:r>
            <a:r>
              <a:rPr lang="cs-CZ" b="1" dirty="0" smtClean="0"/>
              <a:t>Homo-</a:t>
            </a:r>
            <a:r>
              <a:rPr lang="cs-CZ" b="1" dirty="0" err="1" smtClean="0"/>
              <a:t>krollus</a:t>
            </a:r>
            <a:r>
              <a:rPr lang="cs-CZ" dirty="0" smtClean="0"/>
              <a:t>. Pojem se však nikdy neuchytil. </a:t>
            </a:r>
            <a:endParaRPr lang="cs-CZ" b="1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Jediný úspěch, kterého kdy nebohý Fuk dosáhl bylo vítězství v jazykové olympiádě v 6. třídě. Podle dopisů, které tajně posílala jeho matka své sestře počátkem 80. let do Mnichova, vynikal v </a:t>
            </a:r>
            <a:r>
              <a:rPr lang="cs-CZ" b="1" dirty="0" smtClean="0"/>
              <a:t>německém jazyce</a:t>
            </a:r>
            <a:r>
              <a:rPr lang="cs-CZ" dirty="0" smtClean="0"/>
              <a:t>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Odtud vychází samotný pojem „</a:t>
            </a:r>
            <a:r>
              <a:rPr lang="cs-CZ" dirty="0" err="1" smtClean="0"/>
              <a:t>kroll</a:t>
            </a:r>
            <a:r>
              <a:rPr lang="cs-CZ" dirty="0" smtClean="0"/>
              <a:t>“, tedy </a:t>
            </a:r>
            <a:r>
              <a:rPr lang="cs-CZ" b="1" dirty="0" smtClean="0"/>
              <a:t>kadeřavý</a:t>
            </a:r>
            <a:r>
              <a:rPr lang="cs-CZ" dirty="0" smtClean="0"/>
              <a:t> či vlnitý.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Fuk hledal způsob jak odlišit nový vývojový stupeň a podrobnou analýzou některých artefaktů a obrázků, které vytvořil na kurzu intuitivní a automatické kresby (na popud matky) – zjistil, že tito lidé měli těla pokrytá hustou, velmi specificky </a:t>
            </a:r>
            <a:r>
              <a:rPr lang="cs-CZ" b="1" dirty="0" smtClean="0"/>
              <a:t>kudrnatou srstí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Největším a naprosto šokujícím objevem bylo </a:t>
            </a:r>
            <a:r>
              <a:rPr lang="cs-CZ" b="1" dirty="0" smtClean="0"/>
              <a:t>přímé setkání </a:t>
            </a:r>
            <a:r>
              <a:rPr lang="cs-CZ" dirty="0" smtClean="0"/>
              <a:t>s živým </a:t>
            </a:r>
            <a:r>
              <a:rPr lang="cs-CZ" dirty="0" err="1" smtClean="0"/>
              <a:t>krollem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Exemplář asi hodinu na to zemřel (byl to vyděděnec s IQ nejméně 70, připoutaný ke skále a zpola udušený starým výtiskem scénáře k filmu „Modelky na odstřel“ – později se ukázalo, že se pokusil o intelektuální povznesení kmene v naději, že se jedná o moderní kuchařku, ale zůstal nepochopen on i samotný text – v čemž se Fuk cítil s jeho kmenem velmi spřízněný).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Následovalo několik let sbližování a shromažďování postřehů, z nichž budu na následujících </a:t>
            </a:r>
            <a:r>
              <a:rPr lang="cs-CZ" dirty="0" err="1" smtClean="0"/>
              <a:t>slidech</a:t>
            </a:r>
            <a:r>
              <a:rPr lang="cs-CZ" dirty="0" smtClean="0"/>
              <a:t> čerpat.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deseti letech urputné práce a neustálého cestování mezi rodnými Kaničkami v okresu Domažlice a objevenými kmeny </a:t>
            </a:r>
            <a:r>
              <a:rPr lang="cs-CZ" dirty="0" err="1" smtClean="0"/>
              <a:t>krollů</a:t>
            </a:r>
            <a:r>
              <a:rPr lang="cs-CZ" dirty="0" smtClean="0"/>
              <a:t> v Alpách, Pyrenejích, Andách i Himalájích je stopa </a:t>
            </a:r>
            <a:r>
              <a:rPr lang="cs-CZ" dirty="0" err="1" smtClean="0"/>
              <a:t>Fuka</a:t>
            </a:r>
            <a:r>
              <a:rPr lang="cs-CZ" dirty="0" smtClean="0"/>
              <a:t> fuč.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Jeho výzkum dodnes zůstává nedokončený.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Vymezení pojmu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err="1" smtClean="0"/>
              <a:t>Kroll</a:t>
            </a:r>
            <a:r>
              <a:rPr lang="cs-CZ" dirty="0" smtClean="0"/>
              <a:t> je člověku vzdáleně podobný tvor nižší </a:t>
            </a:r>
            <a:r>
              <a:rPr lang="cs-CZ" dirty="0" err="1" smtClean="0"/>
              <a:t>intelgence</a:t>
            </a:r>
            <a:r>
              <a:rPr lang="cs-CZ" dirty="0" smtClean="0"/>
              <a:t>, vysokého a statného vzrůstu. 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Krollové</a:t>
            </a:r>
            <a:r>
              <a:rPr lang="cs-CZ" dirty="0" smtClean="0"/>
              <a:t> jsou vysoce společenští a mají hluboce zakořeněnou úctu k rodinným tradicím.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Jejich povaha a jednání je přímočaré a impulzivní.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Jejich vztah k tělesné lásce a partnerství je velmi nekonvenční.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Vzhled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Muž - </a:t>
            </a:r>
            <a:r>
              <a:rPr lang="cs-CZ" b="1" dirty="0" err="1" smtClean="0"/>
              <a:t>kroll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Statný, vysoký a od hlavy k patě porostlý jemnou kučeravou srstí.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 běžných podmínkách oděný velmi spoře, obvykle v dědičné bederní roušce (viz. rodinné tradice)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225</TotalTime>
  <Words>1693</Words>
  <Application>Microsoft Office PowerPoint</Application>
  <PresentationFormat>Předvádění na obrazovce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Technický</vt:lpstr>
      <vt:lpstr>KROLLOVÉ</vt:lpstr>
      <vt:lpstr>Historie  „Teorie o existenci krollů“</vt:lpstr>
      <vt:lpstr>Snímek 3</vt:lpstr>
      <vt:lpstr>Homo Krollus, Tomáš Fuk</vt:lpstr>
      <vt:lpstr>Snímek 5</vt:lpstr>
      <vt:lpstr>Snímek 6</vt:lpstr>
      <vt:lpstr>Snímek 7</vt:lpstr>
      <vt:lpstr>Vymezení pojmu</vt:lpstr>
      <vt:lpstr>Vzhled</vt:lpstr>
      <vt:lpstr>Vzhled</vt:lpstr>
      <vt:lpstr>Rodina</vt:lpstr>
      <vt:lpstr>Snímek 12</vt:lpstr>
      <vt:lpstr>Snímek 13</vt:lpstr>
      <vt:lpstr>Rodina - Rodinné tradice</vt:lpstr>
      <vt:lpstr>Snímek 15</vt:lpstr>
      <vt:lpstr>Snímek 16</vt:lpstr>
      <vt:lpstr>Snímek 17</vt:lpstr>
      <vt:lpstr>Snímek 18</vt:lpstr>
      <vt:lpstr>Rodina - Partnerské vztahy a sex</vt:lpstr>
      <vt:lpstr>Hygienické návyky</vt:lpstr>
      <vt:lpstr>Kariéra mimo komunitu a ambice</vt:lpstr>
      <vt:lpstr>Snímek 22</vt:lpstr>
      <vt:lpstr>Snímek 23</vt:lpstr>
      <vt:lpstr>Snímek 24</vt:lpstr>
      <vt:lpstr>Snímek 25</vt:lpstr>
      <vt:lpstr>Závěr</vt:lpstr>
    </vt:vector>
  </TitlesOfParts>
  <Company>Střední škola obchodu, gastronomie a designu PRAKTIK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 Žižlavská</dc:creator>
  <cp:lastModifiedBy>Lenka Žižlavská</cp:lastModifiedBy>
  <cp:revision>10</cp:revision>
  <dcterms:created xsi:type="dcterms:W3CDTF">2018-01-19T20:06:30Z</dcterms:created>
  <dcterms:modified xsi:type="dcterms:W3CDTF">2018-03-03T08:57:54Z</dcterms:modified>
</cp:coreProperties>
</file>